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40_1F27DA40.xml" ContentType="application/vnd.ms-powerpoint.comments+xml"/>
  <Override PartName="/ppt/comments/modernComment_13E_647D2A1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256" r:id="rId5"/>
    <p:sldId id="257" r:id="rId6"/>
    <p:sldId id="264" r:id="rId7"/>
    <p:sldId id="330" r:id="rId8"/>
    <p:sldId id="293" r:id="rId9"/>
    <p:sldId id="331" r:id="rId10"/>
    <p:sldId id="332" r:id="rId11"/>
    <p:sldId id="320" r:id="rId12"/>
    <p:sldId id="333" r:id="rId13"/>
    <p:sldId id="276" r:id="rId14"/>
    <p:sldId id="324" r:id="rId15"/>
    <p:sldId id="279" r:id="rId16"/>
    <p:sldId id="307" r:id="rId17"/>
    <p:sldId id="288" r:id="rId18"/>
    <p:sldId id="277" r:id="rId19"/>
    <p:sldId id="278" r:id="rId20"/>
    <p:sldId id="321" r:id="rId21"/>
    <p:sldId id="280" r:id="rId22"/>
    <p:sldId id="282" r:id="rId23"/>
    <p:sldId id="281" r:id="rId24"/>
    <p:sldId id="284" r:id="rId25"/>
    <p:sldId id="285" r:id="rId26"/>
    <p:sldId id="287" r:id="rId27"/>
    <p:sldId id="283" r:id="rId28"/>
    <p:sldId id="325" r:id="rId29"/>
    <p:sldId id="336" r:id="rId30"/>
    <p:sldId id="335" r:id="rId31"/>
    <p:sldId id="337" r:id="rId32"/>
    <p:sldId id="338" r:id="rId33"/>
    <p:sldId id="339" r:id="rId34"/>
    <p:sldId id="340" r:id="rId35"/>
    <p:sldId id="318" r:id="rId36"/>
    <p:sldId id="334" r:id="rId37"/>
    <p:sldId id="296" r:id="rId38"/>
    <p:sldId id="302" r:id="rId39"/>
    <p:sldId id="306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76A43E-62ED-244C-0E92-B808EEECCB08}" name="Destina Saad" initials="DS" userId="S::d.saad@scabric.ca::171e94df-f17e-4e55-8217-f0fd18d7754e" providerId="AD"/>
  <p188:author id="{04D02EF7-FF01-B2FE-7DF8-539DC7E902FC}" name="Geneviève Audet" initials="GA" userId="S::g.audet@scabric.ca::90fa09a5-c3f9-46a2-9111-c344b575c3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B4383C-D415-C870-29D8-35B816B2C5FB}" v="2" dt="2024-03-21T18:20:57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omments/modernComment_13E_647D2A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59D550-8B4A-458B-9E64-C7A29FF81EE1}" authorId="{04D02EF7-FF01-B2FE-7DF8-539DC7E902FC}" status="resolved" created="2024-02-07T22:40:41.449" complete="100000">
    <pc:sldMkLst xmlns:pc="http://schemas.microsoft.com/office/powerpoint/2013/main/command">
      <pc:docMk/>
      <pc:sldMk cId="1685924373" sldId="318"/>
    </pc:sldMkLst>
    <p188:txBody>
      <a:bodyPr/>
      <a:lstStyle/>
      <a:p>
        <a:r>
          <a:rPr lang="fr-CA"/>
          <a:t>A-t-on une meilleure photo d'un conférencier? Celle-ci est floue</a:t>
        </a:r>
      </a:p>
    </p188:txBody>
  </p188:cm>
</p188:cmLst>
</file>

<file path=ppt/comments/modernComment_140_1F27DA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26A89E-B3A4-4315-86D7-E0009E3ED60F}" authorId="{04D02EF7-FF01-B2FE-7DF8-539DC7E902FC}" status="resolved" created="2024-02-07T22:31:31.078" complete="100000">
    <pc:sldMkLst xmlns:pc="http://schemas.microsoft.com/office/powerpoint/2013/main/command">
      <pc:docMk/>
      <pc:sldMk cId="522705472" sldId="320"/>
    </pc:sldMkLst>
    <p188:txBody>
      <a:bodyPr/>
      <a:lstStyle/>
      <a:p>
        <a:r>
          <a:rPr lang="fr-CA"/>
          <a:t>-Le logo de l'UPA ne doit pas être le plus récent!  À corriger - choisir le format pour fond blanc
-Deux fois le logo du Québec. Retirer MELCCFP
- St-Rémi est écrasé!
-Logiag est partenaire mais pas de logo?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9F825-DB24-482A-A77C-1D7005E94A7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A7C74-7BA0-4BCF-A0F4-5D155B64A02C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1961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0362AD-97FC-4000-946D-5FB3CADE3706}" type="datetimeFigureOut">
              <a:rPr lang="fr-CA" smtClean="0"/>
              <a:pPr/>
              <a:t>2025-05-05</a:t>
            </a:fld>
            <a:endParaRPr lang="fr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0EE99D-F1B7-476C-92AB-696511705129}" type="slidenum">
              <a:rPr lang="fr-CA" smtClean="0"/>
              <a:pPr/>
              <a:t>‹N°›</a:t>
            </a:fld>
            <a:endParaRPr lang="fr-C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cabric.ca/lobv-scabric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s://scabric.ca/wp-content/uploads/2023/10/CV_Zone_Chateauguay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microsoft.com/office/2018/10/relationships/comments" Target="../comments/modernComment_13E_647D2A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sKqUKW4zqSE" TargetMode="External"/><Relationship Id="rId4" Type="http://schemas.openxmlformats.org/officeDocument/2006/relationships/hyperlink" Target="https://www.youtube.com/watch?v=ri7mWhdc7R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microsoft.com/office/2018/10/relationships/comments" Target="../comments/modernComment_140_1F27DA4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88F644F-BE81-C61E-F550-BDA4ECBD6208}"/>
              </a:ext>
            </a:extLst>
          </p:cNvPr>
          <p:cNvSpPr txBox="1"/>
          <p:nvPr/>
        </p:nvSpPr>
        <p:spPr>
          <a:xfrm>
            <a:off x="0" y="5460998"/>
            <a:ext cx="9144000" cy="139700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endParaRPr lang="fr-CA"/>
          </a:p>
        </p:txBody>
      </p:sp>
      <p:pic>
        <p:nvPicPr>
          <p:cNvPr id="5" name="Google Shape;237;p1" descr="OBV logo">
            <a:extLst>
              <a:ext uri="{FF2B5EF4-FFF2-40B4-BE49-F238E27FC236}">
                <a16:creationId xmlns:a16="http://schemas.microsoft.com/office/drawing/2014/main" id="{65AC4547-1EDE-A99F-FF00-23A3E4ED1B8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112" y="5632450"/>
            <a:ext cx="1101725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8;p1">
            <a:extLst>
              <a:ext uri="{FF2B5EF4-FFF2-40B4-BE49-F238E27FC236}">
                <a16:creationId xmlns:a16="http://schemas.microsoft.com/office/drawing/2014/main" id="{CF58C757-2759-1996-6063-0D4439675F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1234665" y="5646184"/>
            <a:ext cx="2575121" cy="10923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9;p1">
            <a:extLst>
              <a:ext uri="{FF2B5EF4-FFF2-40B4-BE49-F238E27FC236}">
                <a16:creationId xmlns:a16="http://schemas.microsoft.com/office/drawing/2014/main" id="{E2C02ED5-FFE8-3152-C1EB-EE50C9639227}"/>
              </a:ext>
            </a:extLst>
          </p:cNvPr>
          <p:cNvSpPr txBox="1"/>
          <p:nvPr/>
        </p:nvSpPr>
        <p:spPr>
          <a:xfrm>
            <a:off x="328129" y="168720"/>
            <a:ext cx="8643938" cy="3200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80000"/>
              </a:lnSpc>
              <a:buClr>
                <a:schemeClr val="lt2"/>
              </a:buClr>
              <a:buSzPts val="2900"/>
            </a:pPr>
            <a:br>
              <a:rPr lang="fr-FR" sz="2900" b="0" i="0" u="none" dirty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FORUM</a:t>
            </a:r>
            <a:endParaRPr lang="fr-FR" sz="4000" b="1" dirty="0">
              <a:latin typeface="Arial"/>
              <a:ea typeface="+mn-lt"/>
              <a:cs typeface="+mn-lt"/>
              <a:sym typeface="Arial"/>
            </a:endParaRPr>
          </a:p>
          <a:p>
            <a:pPr algn="ctr">
              <a:lnSpc>
                <a:spcPct val="80000"/>
              </a:lnSpc>
              <a:buClr>
                <a:schemeClr val="lt2"/>
              </a:buClr>
              <a:buSzPts val="2900"/>
            </a:pPr>
            <a:r>
              <a:rPr lang="fr-FR" sz="2800" i="1" dirty="0">
                <a:solidFill>
                  <a:schemeClr val="lt2"/>
                </a:solidFill>
                <a:latin typeface="Arial"/>
                <a:cs typeface="Arial" panose="020B0604020202020204" pitchFamily="34" charset="0"/>
              </a:rPr>
              <a:t>Table de concertation régionale</a:t>
            </a:r>
          </a:p>
          <a:p>
            <a:pPr algn="ctr">
              <a:lnSpc>
                <a:spcPct val="80000"/>
              </a:lnSpc>
              <a:buClr>
                <a:schemeClr val="lt2"/>
              </a:buClr>
              <a:buSzPts val="2900"/>
            </a:pPr>
            <a:r>
              <a:rPr lang="fr-FR" sz="2800" i="1" dirty="0">
                <a:solidFill>
                  <a:schemeClr val="lt2"/>
                </a:solidFill>
                <a:latin typeface="Arial"/>
                <a:cs typeface="Arial" panose="020B0604020202020204" pitchFamily="34" charset="0"/>
              </a:rPr>
              <a:t>Haut-Saint-Laurent – Grand-Montréal</a:t>
            </a:r>
          </a:p>
          <a:p>
            <a:pPr algn="ctr">
              <a:lnSpc>
                <a:spcPct val="80000"/>
              </a:lnSpc>
              <a:buClr>
                <a:schemeClr val="lt2"/>
              </a:buClr>
              <a:buSzPts val="2900"/>
            </a:pPr>
            <a:endParaRPr lang="fr-FR" sz="3600" i="1" dirty="0">
              <a:solidFill>
                <a:schemeClr val="lt2"/>
              </a:solidFill>
              <a:latin typeface="Arial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Clr>
                <a:schemeClr val="lt2"/>
              </a:buClr>
              <a:buSzPts val="2900"/>
            </a:pPr>
            <a:r>
              <a:rPr lang="fr-FR" sz="3600" b="1" dirty="0">
                <a:latin typeface="Arial"/>
                <a:ea typeface="+mn-lt"/>
                <a:cs typeface="+mn-lt"/>
                <a:sym typeface="Arial"/>
              </a:rPr>
              <a:t>Démarches collectives en agroenvironnement</a:t>
            </a:r>
          </a:p>
        </p:txBody>
      </p:sp>
      <p:sp>
        <p:nvSpPr>
          <p:cNvPr id="9" name="Google Shape;240;p1">
            <a:extLst>
              <a:ext uri="{FF2B5EF4-FFF2-40B4-BE49-F238E27FC236}">
                <a16:creationId xmlns:a16="http://schemas.microsoft.com/office/drawing/2014/main" id="{A553303B-7A94-75B6-D771-CCB4A4C2BFC6}"/>
              </a:ext>
            </a:extLst>
          </p:cNvPr>
          <p:cNvSpPr txBox="1"/>
          <p:nvPr/>
        </p:nvSpPr>
        <p:spPr>
          <a:xfrm>
            <a:off x="548192" y="3611569"/>
            <a:ext cx="8047615" cy="139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2400"/>
            </a:pPr>
            <a:r>
              <a:rPr lang="fr-F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Varennes – 6 mai 2025</a:t>
            </a:r>
          </a:p>
          <a:p>
            <a:pPr algn="ctr">
              <a:lnSpc>
                <a:spcPct val="90000"/>
              </a:lnSpc>
              <a:buClr>
                <a:schemeClr val="lt1"/>
              </a:buClr>
              <a:buSzPts val="2400"/>
            </a:pPr>
            <a:endParaRPr lang="fr-FR" sz="2000" dirty="0">
              <a:solidFill>
                <a:schemeClr val="lt1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buSzPts val="2400"/>
            </a:pPr>
            <a:r>
              <a:rPr lang="fr-FR" sz="20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Geneviève Audet</a:t>
            </a:r>
            <a:r>
              <a:rPr lang="fr-FR" sz="20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Directrice générale de </a:t>
            </a:r>
            <a:r>
              <a:rPr lang="fr-FR" sz="20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l’OBV SCABRIC</a:t>
            </a:r>
            <a:endParaRPr sz="2000" b="0" i="0" u="none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dirty="0">
              <a:solidFill>
                <a:schemeClr val="lt1"/>
              </a:solidFill>
              <a:latin typeface="Arial Nova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9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6;p10">
            <a:extLst>
              <a:ext uri="{FF2B5EF4-FFF2-40B4-BE49-F238E27FC236}">
                <a16:creationId xmlns:a16="http://schemas.microsoft.com/office/drawing/2014/main" id="{2405074A-6B46-26B4-3E86-D1C6AEE400E6}"/>
              </a:ext>
            </a:extLst>
          </p:cNvPr>
          <p:cNvSpPr txBox="1"/>
          <p:nvPr/>
        </p:nvSpPr>
        <p:spPr>
          <a:xfrm>
            <a:off x="629728" y="1437381"/>
            <a:ext cx="7884544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  <a:buFont typeface="Arial"/>
            </a:pPr>
            <a:r>
              <a:rPr lang="fr-FR" sz="3000" b="1" i="0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PROJET EN AGROENVIRONNEMENT</a:t>
            </a:r>
          </a:p>
          <a:p>
            <a:pPr algn="ctr">
              <a:buSzPts val="3200"/>
              <a:buFont typeface="Arial"/>
            </a:pPr>
            <a:endParaRPr lang="fr-FR" sz="3000" b="1" i="0" u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SzPts val="3200"/>
              <a:buFont typeface="Arial"/>
            </a:pPr>
            <a:r>
              <a:rPr lang="fr-FR" sz="3000" b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Les producteurs de la Saint-Régis savent s’adapter!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CA" sz="3000" b="1" i="0" u="none" dirty="0">
              <a:solidFill>
                <a:srgbClr val="4CE4AD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b="1" dirty="0">
                <a:solidFill>
                  <a:srgbClr val="4CE4A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14 producteurs agricoles</a:t>
            </a:r>
            <a:endParaRPr sz="3000" b="1" i="0" u="none" dirty="0">
              <a:solidFill>
                <a:srgbClr val="4CE4AD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590DEB-C9EB-2C81-349A-5893D6C8F752}"/>
              </a:ext>
            </a:extLst>
          </p:cNvPr>
          <p:cNvSpPr txBox="1"/>
          <p:nvPr/>
        </p:nvSpPr>
        <p:spPr>
          <a:xfrm>
            <a:off x="0" y="5460998"/>
            <a:ext cx="9144000" cy="13970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fr-CA"/>
          </a:p>
        </p:txBody>
      </p:sp>
      <p:pic>
        <p:nvPicPr>
          <p:cNvPr id="8" name="Google Shape;237;p1" descr="OBV logo">
            <a:extLst>
              <a:ext uri="{FF2B5EF4-FFF2-40B4-BE49-F238E27FC236}">
                <a16:creationId xmlns:a16="http://schemas.microsoft.com/office/drawing/2014/main" id="{714D1031-AB2C-B614-9D51-DD41398ACB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112" y="5632450"/>
            <a:ext cx="1101725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8;p1">
            <a:extLst>
              <a:ext uri="{FF2B5EF4-FFF2-40B4-BE49-F238E27FC236}">
                <a16:creationId xmlns:a16="http://schemas.microsoft.com/office/drawing/2014/main" id="{739EFF12-C0BD-65B8-A38E-23FC9BB975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1234665" y="5646184"/>
            <a:ext cx="2575121" cy="1092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543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4F59AD-BAC9-4744-6223-E933AA577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8" t="10841" r="8547" b="5104"/>
          <a:stretch/>
        </p:blipFill>
        <p:spPr>
          <a:xfrm>
            <a:off x="151299" y="94330"/>
            <a:ext cx="8841402" cy="67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61;p12" descr="OBV logo">
            <a:extLst>
              <a:ext uri="{FF2B5EF4-FFF2-40B4-BE49-F238E27FC236}">
                <a16:creationId xmlns:a16="http://schemas.microsoft.com/office/drawing/2014/main" id="{4F70929E-9C0B-387A-A484-193F929CD3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756275"/>
            <a:ext cx="1101725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62;p12">
            <a:extLst>
              <a:ext uri="{FF2B5EF4-FFF2-40B4-BE49-F238E27FC236}">
                <a16:creationId xmlns:a16="http://schemas.microsoft.com/office/drawing/2014/main" id="{26F650F4-27B8-616E-DDF7-4270B55A37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6977062" y="5908675"/>
            <a:ext cx="2181225" cy="9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63;p12">
            <a:extLst>
              <a:ext uri="{FF2B5EF4-FFF2-40B4-BE49-F238E27FC236}">
                <a16:creationId xmlns:a16="http://schemas.microsoft.com/office/drawing/2014/main" id="{D1FC08F0-18DE-EEA8-702C-2472342BC4EC}"/>
              </a:ext>
            </a:extLst>
          </p:cNvPr>
          <p:cNvSpPr txBox="1"/>
          <p:nvPr/>
        </p:nvSpPr>
        <p:spPr>
          <a:xfrm>
            <a:off x="225083" y="1125537"/>
            <a:ext cx="8699841" cy="153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E4AD"/>
              </a:buClr>
              <a:buSzPts val="3200"/>
              <a:buFont typeface="Arial"/>
              <a:buNone/>
            </a:pPr>
            <a:r>
              <a:rPr lang="fr-CA" sz="2800" b="1" i="0" u="none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LES PRODUCTEURS DE LA SAINT-RÉGIS SAVENT S’ADAPTER! </a:t>
            </a:r>
            <a:endParaRPr lang="fr-CA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64;p12">
            <a:extLst>
              <a:ext uri="{FF2B5EF4-FFF2-40B4-BE49-F238E27FC236}">
                <a16:creationId xmlns:a16="http://schemas.microsoft.com/office/drawing/2014/main" id="{EB5764CB-0F03-9E74-1C31-DE095A216C2E}"/>
              </a:ext>
            </a:extLst>
          </p:cNvPr>
          <p:cNvSpPr txBox="1"/>
          <p:nvPr/>
        </p:nvSpPr>
        <p:spPr>
          <a:xfrm>
            <a:off x="412750" y="2924175"/>
            <a:ext cx="2376487" cy="1323399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3148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>
              <a:solidFill>
                <a:schemeClr val="lt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fr-FR" sz="2000" b="0" i="0" u="none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Échéancier  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fr-FR" sz="2000" b="0" i="0" u="none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2018 à 2022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lt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365;p12">
            <a:extLst>
              <a:ext uri="{FF2B5EF4-FFF2-40B4-BE49-F238E27FC236}">
                <a16:creationId xmlns:a16="http://schemas.microsoft.com/office/drawing/2014/main" id="{F9A18230-6EA2-B185-3EEE-CB74669D162C}"/>
              </a:ext>
            </a:extLst>
          </p:cNvPr>
          <p:cNvSpPr txBox="1"/>
          <p:nvPr/>
        </p:nvSpPr>
        <p:spPr>
          <a:xfrm>
            <a:off x="3059112" y="2914650"/>
            <a:ext cx="2844800" cy="2246312"/>
          </a:xfrm>
          <a:prstGeom prst="rect">
            <a:avLst/>
          </a:prstGeom>
          <a:solidFill>
            <a:srgbClr val="0B5395"/>
          </a:solidFill>
          <a:ln w="9525" cap="flat" cmpd="sng">
            <a:solidFill>
              <a:srgbClr val="06509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2041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fr-FR" sz="2000" b="0" i="0" u="sng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Recrutement</a:t>
            </a:r>
            <a:r>
              <a:rPr lang="fr-FR" sz="2000" b="0" i="0" u="none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et </a:t>
            </a:r>
            <a:r>
              <a:rPr lang="fr-FR" sz="2000" b="0" i="0" u="sng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accompagnement</a:t>
            </a:r>
            <a:r>
              <a:rPr lang="fr-FR" sz="2000" b="0" i="0" u="none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dans les processus administratifs pour l’implantation de pratiques agroenvironnementales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366;p12">
            <a:extLst>
              <a:ext uri="{FF2B5EF4-FFF2-40B4-BE49-F238E27FC236}">
                <a16:creationId xmlns:a16="http://schemas.microsoft.com/office/drawing/2014/main" id="{326CD98C-FEED-3684-C2AE-CED6D2D42229}"/>
              </a:ext>
            </a:extLst>
          </p:cNvPr>
          <p:cNvSpPr txBox="1"/>
          <p:nvPr/>
        </p:nvSpPr>
        <p:spPr>
          <a:xfrm>
            <a:off x="6297612" y="2925762"/>
            <a:ext cx="2627312" cy="1631175"/>
          </a:xfrm>
          <a:prstGeom prst="rect">
            <a:avLst/>
          </a:prstGeom>
          <a:solidFill>
            <a:srgbClr val="8ADFFF"/>
          </a:solidFill>
          <a:ln w="9525" cap="flat" cmpd="sng">
            <a:solidFill>
              <a:srgbClr val="0073A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3148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Projet vitrine (stabilisation de la berge à St-Constant)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367;p12">
            <a:extLst>
              <a:ext uri="{FF2B5EF4-FFF2-40B4-BE49-F238E27FC236}">
                <a16:creationId xmlns:a16="http://schemas.microsoft.com/office/drawing/2014/main" id="{08DEB25A-9AB5-D8A8-AD6B-95715DB3F6C5}"/>
              </a:ext>
            </a:extLst>
          </p:cNvPr>
          <p:cNvSpPr txBox="1"/>
          <p:nvPr/>
        </p:nvSpPr>
        <p:spPr>
          <a:xfrm>
            <a:off x="1403350" y="5430837"/>
            <a:ext cx="2520950" cy="708025"/>
          </a:xfrm>
          <a:prstGeom prst="rect">
            <a:avLst/>
          </a:prstGeom>
          <a:solidFill>
            <a:srgbClr val="083763"/>
          </a:solidFill>
          <a:ln w="9525" cap="flat" cmpd="sng">
            <a:solidFill>
              <a:srgbClr val="06509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2041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Inventaires ornithologiques</a:t>
            </a:r>
            <a:endParaRPr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368;p12">
            <a:extLst>
              <a:ext uri="{FF2B5EF4-FFF2-40B4-BE49-F238E27FC236}">
                <a16:creationId xmlns:a16="http://schemas.microsoft.com/office/drawing/2014/main" id="{42DA93FF-2C87-323F-3A9D-D41ECC36CFAB}"/>
              </a:ext>
            </a:extLst>
          </p:cNvPr>
          <p:cNvSpPr txBox="1"/>
          <p:nvPr/>
        </p:nvSpPr>
        <p:spPr>
          <a:xfrm>
            <a:off x="4481512" y="5451475"/>
            <a:ext cx="2303462" cy="7080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6509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2041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Sensibilisation en milieu agricole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3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2B3F4E-DD5A-9D0A-FF02-73813BF4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0438"/>
            <a:ext cx="8112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55FE6D89-03AD-B155-FC81-34A725CA1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5815013"/>
            <a:ext cx="24018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EF0D2F-6E28-AECF-EA2C-7DCB3A734FC5}"/>
              </a:ext>
            </a:extLst>
          </p:cNvPr>
          <p:cNvSpPr/>
          <p:nvPr/>
        </p:nvSpPr>
        <p:spPr>
          <a:xfrm>
            <a:off x="406221" y="1955800"/>
            <a:ext cx="7122693" cy="30426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Durée: 2018 à 2022</a:t>
            </a:r>
            <a:endParaRPr lang="fr-FR" sz="2200" dirty="0"/>
          </a:p>
          <a:p>
            <a:pPr marL="342900" indent="-342900">
              <a:lnSpc>
                <a:spcPct val="110000"/>
              </a:lnSpc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Coûts réels: </a:t>
            </a: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fr-CA" sz="2200" dirty="0">
                <a:latin typeface="Arial"/>
                <a:cs typeface="Arial"/>
              </a:rPr>
              <a:t>Accompagnement :       </a:t>
            </a:r>
            <a:r>
              <a:rPr lang="fr-CA" sz="2200" b="1" dirty="0">
                <a:latin typeface="Arial"/>
                <a:cs typeface="Arial"/>
              </a:rPr>
              <a:t>151 113,94 $</a:t>
            </a:r>
          </a:p>
          <a:p>
            <a:pPr marL="800100" lvl="1" indent="-342900">
              <a:lnSpc>
                <a:spcPct val="11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fr-CA" sz="2200" dirty="0">
                <a:latin typeface="Arial"/>
                <a:cs typeface="Arial"/>
              </a:rPr>
              <a:t>Projet vitrine:                  </a:t>
            </a:r>
            <a:r>
              <a:rPr lang="fr-CA" sz="2200" b="1" dirty="0">
                <a:latin typeface="Arial"/>
                <a:cs typeface="Arial"/>
              </a:rPr>
              <a:t>97 950,49 $</a:t>
            </a:r>
          </a:p>
          <a:p>
            <a:pPr marL="342900" indent="-342900">
              <a:lnSpc>
                <a:spcPct val="110000"/>
              </a:lnSpc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Coûts prévus initialement: </a:t>
            </a: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Accompagnement :         </a:t>
            </a:r>
            <a:r>
              <a:rPr lang="fr-CA" sz="2200" b="1" dirty="0">
                <a:latin typeface="Arial"/>
                <a:cs typeface="Arial"/>
              </a:rPr>
              <a:t> 131 735 $</a:t>
            </a:r>
          </a:p>
          <a:p>
            <a:pPr marL="800100" lvl="1" indent="-342900">
              <a:lnSpc>
                <a:spcPct val="110000"/>
              </a:lnSpc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Projet vitrine:                     </a:t>
            </a:r>
            <a:r>
              <a:rPr lang="fr-CA" sz="2200" b="1" dirty="0">
                <a:latin typeface="Arial"/>
                <a:cs typeface="Arial"/>
              </a:rPr>
              <a:t>70 800 $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endParaRPr lang="fr-CA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9C4E60-518B-B9CC-B50E-6117FDFED442}"/>
              </a:ext>
            </a:extLst>
          </p:cNvPr>
          <p:cNvSpPr txBox="1"/>
          <p:nvPr/>
        </p:nvSpPr>
        <p:spPr>
          <a:xfrm>
            <a:off x="956603" y="996243"/>
            <a:ext cx="7498002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fr-CA" sz="3000" b="1" dirty="0">
                <a:ln w="635">
                  <a:noFill/>
                </a:ln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COÛT DU PROJET - SAINT-RÉGIS</a:t>
            </a:r>
          </a:p>
        </p:txBody>
      </p:sp>
    </p:spTree>
    <p:extLst>
      <p:ext uri="{BB962C8B-B14F-4D97-AF65-F5344CB8AC3E}">
        <p14:creationId xmlns:p14="http://schemas.microsoft.com/office/powerpoint/2010/main" val="251869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1;p19">
            <a:extLst>
              <a:ext uri="{FF2B5EF4-FFF2-40B4-BE49-F238E27FC236}">
                <a16:creationId xmlns:a16="http://schemas.microsoft.com/office/drawing/2014/main" id="{4CA97D39-B0AA-B955-0825-01A21846AC77}"/>
              </a:ext>
            </a:extLst>
          </p:cNvPr>
          <p:cNvSpPr txBox="1">
            <a:spLocks/>
          </p:cNvSpPr>
          <p:nvPr/>
        </p:nvSpPr>
        <p:spPr>
          <a:xfrm>
            <a:off x="798412" y="714356"/>
            <a:ext cx="6971112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4AE3AC"/>
              </a:buClr>
              <a:buSzPts val="3200"/>
            </a:pPr>
            <a:r>
              <a:rPr lang="fr-FR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BILAN: INITIATIVES RÉALISÉES</a:t>
            </a:r>
            <a:endParaRPr lang="fr-FR" sz="3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462;p19">
            <a:extLst>
              <a:ext uri="{FF2B5EF4-FFF2-40B4-BE49-F238E27FC236}">
                <a16:creationId xmlns:a16="http://schemas.microsoft.com/office/drawing/2014/main" id="{628D3C98-E290-D246-6982-05E858F193AC}"/>
              </a:ext>
            </a:extLst>
          </p:cNvPr>
          <p:cNvSpPr txBox="1">
            <a:spLocks/>
          </p:cNvSpPr>
          <p:nvPr/>
        </p:nvSpPr>
        <p:spPr>
          <a:xfrm>
            <a:off x="239151" y="1630718"/>
            <a:ext cx="8465697" cy="433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>
                <a:latin typeface="Arial"/>
                <a:ea typeface="Arial"/>
                <a:cs typeface="Arial"/>
                <a:sym typeface="Arial"/>
              </a:rPr>
              <a:t>Arbres/arbustes plantés: </a:t>
            </a:r>
            <a:r>
              <a:rPr lang="fr-CA" sz="2100" b="1">
                <a:latin typeface="Arial"/>
                <a:ea typeface="Arial"/>
                <a:cs typeface="Arial"/>
                <a:sym typeface="Arial"/>
              </a:rPr>
              <a:t>1 735</a:t>
            </a:r>
            <a:r>
              <a:rPr lang="fr-CA" sz="21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CA" sz="2100" b="1">
                <a:latin typeface="Arial"/>
                <a:ea typeface="Arial"/>
                <a:cs typeface="Arial"/>
                <a:sym typeface="Arial"/>
              </a:rPr>
              <a:t>arbres</a:t>
            </a:r>
            <a:endParaRPr lang="fr-CA" sz="210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ts val="48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>
                <a:latin typeface="Arial"/>
                <a:ea typeface="Arial"/>
                <a:cs typeface="Arial"/>
                <a:sym typeface="Arial"/>
              </a:rPr>
              <a:t>Superficie en culture de couverture (2020): </a:t>
            </a:r>
            <a:r>
              <a:rPr lang="fr-CA" sz="2100" b="1">
                <a:latin typeface="Arial"/>
                <a:ea typeface="Arial"/>
                <a:cs typeface="Arial"/>
                <a:sym typeface="Arial"/>
              </a:rPr>
              <a:t>184,5 ha (</a:t>
            </a:r>
            <a:r>
              <a:rPr lang="fr-CA" sz="2100">
                <a:latin typeface="Arial"/>
                <a:ea typeface="Arial"/>
                <a:cs typeface="Arial"/>
                <a:sym typeface="Arial"/>
              </a:rPr>
              <a:t>1 845 000 m²)</a:t>
            </a:r>
            <a:endParaRPr lang="fr-CA" sz="210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ts val="48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>
                <a:latin typeface="Arial"/>
                <a:ea typeface="Arial"/>
                <a:cs typeface="Arial"/>
                <a:sym typeface="Arial"/>
              </a:rPr>
              <a:t>Superficies végétalisées:</a:t>
            </a:r>
            <a:endParaRPr lang="fr-CA" sz="2100">
              <a:latin typeface="Arial"/>
              <a:cs typeface="Arial"/>
            </a:endParaRPr>
          </a:p>
          <a:p>
            <a:pPr marL="736600" lvl="1" indent="-342900">
              <a:lnSpc>
                <a:spcPct val="150000"/>
              </a:lnSpc>
              <a:spcBef>
                <a:spcPts val="480"/>
              </a:spcBef>
              <a:buSzPts val="2040"/>
              <a:buFont typeface="Wingdings" panose="05000000000000000000" pitchFamily="2" charset="2"/>
              <a:buChar char="v"/>
            </a:pPr>
            <a:r>
              <a:rPr lang="fr-CA" sz="2100">
                <a:latin typeface="Arial"/>
                <a:ea typeface="Arial"/>
                <a:cs typeface="Arial"/>
                <a:sym typeface="Arial"/>
              </a:rPr>
              <a:t>Bande riveraine élargie: 3 040 m²</a:t>
            </a:r>
            <a:endParaRPr lang="fr-CA" sz="2100">
              <a:latin typeface="Arial"/>
              <a:cs typeface="Arial"/>
            </a:endParaRPr>
          </a:p>
          <a:p>
            <a:pPr marL="736600" lvl="1" indent="-342900">
              <a:lnSpc>
                <a:spcPct val="150000"/>
              </a:lnSpc>
              <a:spcBef>
                <a:spcPts val="480"/>
              </a:spcBef>
              <a:buSzPts val="2040"/>
              <a:buFont typeface="Wingdings" panose="05000000000000000000" pitchFamily="2" charset="2"/>
              <a:buChar char="v"/>
            </a:pPr>
            <a:r>
              <a:rPr lang="fr-CA" sz="2100">
                <a:latin typeface="Arial"/>
                <a:ea typeface="Arial"/>
                <a:cs typeface="Arial"/>
                <a:sym typeface="Arial"/>
              </a:rPr>
              <a:t>Haie brise-vent: 3 762,60 m²</a:t>
            </a:r>
            <a:endParaRPr lang="fr-CA" sz="2100">
              <a:latin typeface="Arial"/>
              <a:cs typeface="Arial"/>
            </a:endParaRPr>
          </a:p>
          <a:p>
            <a:pPr marL="736600" lvl="1" indent="-342900">
              <a:lnSpc>
                <a:spcPct val="150000"/>
              </a:lnSpc>
              <a:spcBef>
                <a:spcPts val="480"/>
              </a:spcBef>
              <a:buSzPts val="2040"/>
              <a:buFont typeface="Wingdings" panose="05000000000000000000" pitchFamily="2" charset="2"/>
              <a:buChar char="v"/>
            </a:pPr>
            <a:r>
              <a:rPr lang="fr-CA" sz="2100">
                <a:latin typeface="Arial"/>
                <a:ea typeface="Arial"/>
                <a:cs typeface="Arial"/>
                <a:sym typeface="Arial"/>
              </a:rPr>
              <a:t>Coulée agricole: 1 041 m²</a:t>
            </a:r>
            <a:endParaRPr lang="fr-CA" sz="2100">
              <a:latin typeface="Arial"/>
              <a:cs typeface="Arial"/>
            </a:endParaRPr>
          </a:p>
          <a:p>
            <a:pPr marL="736600" lvl="1" indent="-342900">
              <a:lnSpc>
                <a:spcPct val="150000"/>
              </a:lnSpc>
              <a:spcBef>
                <a:spcPts val="480"/>
              </a:spcBef>
              <a:buSzPts val="2040"/>
              <a:buFont typeface="Wingdings" panose="05000000000000000000" pitchFamily="2" charset="2"/>
              <a:buChar char="v"/>
            </a:pPr>
            <a:r>
              <a:rPr lang="fr-CA" sz="2100">
                <a:latin typeface="Arial"/>
                <a:ea typeface="Arial"/>
                <a:cs typeface="Arial"/>
                <a:sym typeface="Arial"/>
              </a:rPr>
              <a:t>Stabilisation de rive: 650 m²</a:t>
            </a:r>
            <a:endParaRPr lang="fr-CA" sz="2100">
              <a:latin typeface="Arial"/>
              <a:ea typeface="Arial"/>
              <a:cs typeface="Arial"/>
            </a:endParaRPr>
          </a:p>
          <a:p>
            <a:pPr marL="0" indent="-63500">
              <a:lnSpc>
                <a:spcPct val="80000"/>
              </a:lnSpc>
              <a:spcBef>
                <a:spcPts val="480"/>
              </a:spcBef>
              <a:buClr>
                <a:schemeClr val="accent1"/>
              </a:buClr>
              <a:buSzPts val="2040"/>
            </a:pPr>
            <a:endParaRPr lang="fr-CA" sz="2100"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-63500">
              <a:lnSpc>
                <a:spcPct val="80000"/>
              </a:lnSpc>
              <a:spcBef>
                <a:spcPts val="480"/>
              </a:spcBef>
              <a:buClr>
                <a:schemeClr val="accent1"/>
              </a:buClr>
              <a:buSzPts val="2040"/>
            </a:pPr>
            <a:r>
              <a:rPr lang="fr-CA" sz="2100" b="1">
                <a:latin typeface="Arial"/>
                <a:ea typeface="Arial"/>
                <a:cs typeface="Arial"/>
                <a:sym typeface="Arial"/>
              </a:rPr>
              <a:t>Total: 8 493,60 m² = 0,85Ha</a:t>
            </a:r>
            <a:endParaRPr lang="fr-CA" sz="2100">
              <a:latin typeface="Arial"/>
              <a:cs typeface="Arial"/>
            </a:endParaRPr>
          </a:p>
          <a:p>
            <a:pPr marL="0" indent="0">
              <a:spcBef>
                <a:spcPts val="480"/>
              </a:spcBef>
              <a:buSzPts val="2280"/>
              <a:buFont typeface="Wingdings 2"/>
              <a:buNone/>
            </a:pPr>
            <a:endParaRPr lang="fr-CA" sz="2100" b="1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Google Shape;463;p19">
            <a:extLst>
              <a:ext uri="{FF2B5EF4-FFF2-40B4-BE49-F238E27FC236}">
                <a16:creationId xmlns:a16="http://schemas.microsoft.com/office/drawing/2014/main" id="{23D06609-BE1A-67E7-8E74-C43C19FB6A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16308"/>
            <a:ext cx="798412" cy="77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64;p19">
            <a:extLst>
              <a:ext uri="{FF2B5EF4-FFF2-40B4-BE49-F238E27FC236}">
                <a16:creationId xmlns:a16="http://schemas.microsoft.com/office/drawing/2014/main" id="{919A3A89-F325-75A4-5856-2B99FD4D72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9562" y="5689600"/>
            <a:ext cx="2397125" cy="1042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23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11">
            <a:extLst>
              <a:ext uri="{FF2B5EF4-FFF2-40B4-BE49-F238E27FC236}">
                <a16:creationId xmlns:a16="http://schemas.microsoft.com/office/drawing/2014/main" id="{08F483FD-4140-18B2-DBA1-AA853606EF9A}"/>
              </a:ext>
            </a:extLst>
          </p:cNvPr>
          <p:cNvSpPr txBox="1"/>
          <p:nvPr/>
        </p:nvSpPr>
        <p:spPr>
          <a:xfrm>
            <a:off x="395287" y="981075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4CE4AD"/>
              </a:buClr>
              <a:buSzPts val="3200"/>
            </a:pPr>
            <a:r>
              <a:rPr lang="fr-FR" sz="3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PROJET VITRINE - SAINT-RÉGIS</a:t>
            </a:r>
            <a:endParaRPr sz="3000" dirty="0">
              <a:solidFill>
                <a:srgbClr val="0070C0"/>
              </a:solidFill>
            </a:endParaRPr>
          </a:p>
        </p:txBody>
      </p:sp>
      <p:pic>
        <p:nvPicPr>
          <p:cNvPr id="4" name="Image 3" descr="Une image contenant herbe, extérieur, vert, luxuriant&#10;&#10;Description générée automatiquement">
            <a:extLst>
              <a:ext uri="{FF2B5EF4-FFF2-40B4-BE49-F238E27FC236}">
                <a16:creationId xmlns:a16="http://schemas.microsoft.com/office/drawing/2014/main" id="{0A46D648-D38D-C046-E99D-857BDD0F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595"/>
            <a:ext cx="9144000" cy="53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17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11">
            <a:extLst>
              <a:ext uri="{FF2B5EF4-FFF2-40B4-BE49-F238E27FC236}">
                <a16:creationId xmlns:a16="http://schemas.microsoft.com/office/drawing/2014/main" id="{41C465AF-FFC6-F165-F197-FC38D3F9798C}"/>
              </a:ext>
            </a:extLst>
          </p:cNvPr>
          <p:cNvSpPr txBox="1"/>
          <p:nvPr/>
        </p:nvSpPr>
        <p:spPr>
          <a:xfrm>
            <a:off x="395287" y="981075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4CE4AD"/>
              </a:buClr>
              <a:buSzPts val="3200"/>
            </a:pPr>
            <a:r>
              <a:rPr lang="fr-FR" sz="3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PROJET VITRINE - SAINT-RÉGIS</a:t>
            </a:r>
            <a:endParaRPr sz="3000" dirty="0">
              <a:solidFill>
                <a:srgbClr val="0070C0"/>
              </a:solidFill>
            </a:endParaRPr>
          </a:p>
        </p:txBody>
      </p:sp>
      <p:pic>
        <p:nvPicPr>
          <p:cNvPr id="4" name="Google Shape;356;p11">
            <a:extLst>
              <a:ext uri="{FF2B5EF4-FFF2-40B4-BE49-F238E27FC236}">
                <a16:creationId xmlns:a16="http://schemas.microsoft.com/office/drawing/2014/main" id="{DAE459BD-2361-FCF0-F885-3186323795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34865"/>
            <a:ext cx="9124950" cy="5208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50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herbe, plante, bâtiment&#10;&#10;Description générée automatiquement">
            <a:extLst>
              <a:ext uri="{FF2B5EF4-FFF2-40B4-BE49-F238E27FC236}">
                <a16:creationId xmlns:a16="http://schemas.microsoft.com/office/drawing/2014/main" id="{18FDC586-BE42-B24C-14C6-DA3577867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617"/>
            <a:ext cx="9144000" cy="5143500"/>
          </a:xfrm>
          <a:prstGeom prst="rect">
            <a:avLst/>
          </a:prstGeom>
        </p:spPr>
      </p:pic>
      <p:sp>
        <p:nvSpPr>
          <p:cNvPr id="7" name="Google Shape;355;p11">
            <a:extLst>
              <a:ext uri="{FF2B5EF4-FFF2-40B4-BE49-F238E27FC236}">
                <a16:creationId xmlns:a16="http://schemas.microsoft.com/office/drawing/2014/main" id="{8062E5E5-30D5-1DB9-5C39-A7A00F3A2C3A}"/>
              </a:ext>
            </a:extLst>
          </p:cNvPr>
          <p:cNvSpPr txBox="1"/>
          <p:nvPr/>
        </p:nvSpPr>
        <p:spPr>
          <a:xfrm>
            <a:off x="395287" y="715608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4CE4AD"/>
              </a:buClr>
              <a:buSzPts val="3200"/>
            </a:pPr>
            <a:r>
              <a:rPr lang="fr-FR" sz="3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PROJET VITRINE - SAINT-RÉGIS </a:t>
            </a:r>
          </a:p>
          <a:p>
            <a:pPr algn="ctr">
              <a:buClr>
                <a:srgbClr val="4CE4AD"/>
              </a:buClr>
              <a:buSzPts val="3200"/>
            </a:pPr>
            <a:r>
              <a:rPr lang="fr-FR" sz="3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 ANS PLUS TARD</a:t>
            </a:r>
            <a:endParaRPr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8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78;p13">
            <a:extLst>
              <a:ext uri="{FF2B5EF4-FFF2-40B4-BE49-F238E27FC236}">
                <a16:creationId xmlns:a16="http://schemas.microsoft.com/office/drawing/2014/main" id="{821EFAB6-D9BA-6E89-A5F9-0267F1FF54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981" t="11914" r="9796" b="13143"/>
          <a:stretch/>
        </p:blipFill>
        <p:spPr>
          <a:xfrm>
            <a:off x="6370637" y="5589587"/>
            <a:ext cx="2627312" cy="1144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9;p13">
            <a:extLst>
              <a:ext uri="{FF2B5EF4-FFF2-40B4-BE49-F238E27FC236}">
                <a16:creationId xmlns:a16="http://schemas.microsoft.com/office/drawing/2014/main" id="{1DFEBDE5-D151-7EF6-9C63-76C2517EAFB1}"/>
              </a:ext>
            </a:extLst>
          </p:cNvPr>
          <p:cNvSpPr txBox="1"/>
          <p:nvPr/>
        </p:nvSpPr>
        <p:spPr>
          <a:xfrm>
            <a:off x="457200" y="1552565"/>
            <a:ext cx="8229600" cy="273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4CE4AD"/>
              </a:buClr>
              <a:buSzPts val="3200"/>
              <a:buFont typeface="Arial"/>
              <a:buNone/>
            </a:pPr>
            <a:r>
              <a:rPr lang="fr-FR" sz="3000" b="1" i="0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TRAVAUX MIS EN PLACE PAR LES ENTREPRISES AGRICOLES EN MOBILISATION COLLECTIVE</a:t>
            </a:r>
            <a:br>
              <a:rPr lang="fr-FR" sz="3000" b="0" i="0" u="none" dirty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br>
              <a:rPr lang="fr-FR" sz="3000" b="0" i="0" u="none" dirty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380;p13" descr="OBV logo">
            <a:extLst>
              <a:ext uri="{FF2B5EF4-FFF2-40B4-BE49-F238E27FC236}">
                <a16:creationId xmlns:a16="http://schemas.microsoft.com/office/drawing/2014/main" id="{91EE563F-9B44-556D-8A49-734DA7BD11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050" y="5619750"/>
            <a:ext cx="1100137" cy="110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344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08;p15">
            <a:extLst>
              <a:ext uri="{FF2B5EF4-FFF2-40B4-BE49-F238E27FC236}">
                <a16:creationId xmlns:a16="http://schemas.microsoft.com/office/drawing/2014/main" id="{2F8312EC-DF04-700F-373A-5741CDD1BF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749925"/>
            <a:ext cx="1096962" cy="1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09;p15">
            <a:extLst>
              <a:ext uri="{FF2B5EF4-FFF2-40B4-BE49-F238E27FC236}">
                <a16:creationId xmlns:a16="http://schemas.microsoft.com/office/drawing/2014/main" id="{9491996B-0459-2344-2778-68F7006E51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4025" y="5860610"/>
            <a:ext cx="2384425" cy="10429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10;p15">
            <a:extLst>
              <a:ext uri="{FF2B5EF4-FFF2-40B4-BE49-F238E27FC236}">
                <a16:creationId xmlns:a16="http://schemas.microsoft.com/office/drawing/2014/main" id="{79D342AA-69A3-A58E-DD9C-85BDD7A80CB0}"/>
              </a:ext>
            </a:extLst>
          </p:cNvPr>
          <p:cNvSpPr txBox="1"/>
          <p:nvPr/>
        </p:nvSpPr>
        <p:spPr>
          <a:xfrm>
            <a:off x="1913027" y="866775"/>
            <a:ext cx="664976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DE1EA"/>
              </a:buClr>
              <a:buSzPts val="3200"/>
            </a:pPr>
            <a:r>
              <a:rPr lang="fr-FR" sz="3000" b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PLANTATION HAIE BRISE-VENT</a:t>
            </a:r>
            <a:endParaRPr lang="fr-FR" sz="3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404;p15">
            <a:extLst>
              <a:ext uri="{FF2B5EF4-FFF2-40B4-BE49-F238E27FC236}">
                <a16:creationId xmlns:a16="http://schemas.microsoft.com/office/drawing/2014/main" id="{20DF0BFF-BEE2-3DC8-7138-1403DEBB566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708" y="1426794"/>
            <a:ext cx="3951287" cy="52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05;p15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EB33A0CE-0DCD-B3F0-24F8-8BF377AF84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1423988"/>
            <a:ext cx="3951287" cy="5268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75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84B4831-F9FB-1151-0C04-643C7CC4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OBV </a:t>
            </a:r>
            <a:r>
              <a:rPr lang="fr-CA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SCABRIC.ca</a:t>
            </a:r>
            <a:endParaRPr lang="fr-CA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ce réservé du contenu 8" descr="Une image contenant plein air, arbre, eau, banque&#10;&#10;Description générée automatiquement">
            <a:extLst>
              <a:ext uri="{FF2B5EF4-FFF2-40B4-BE49-F238E27FC236}">
                <a16:creationId xmlns:a16="http://schemas.microsoft.com/office/drawing/2014/main" id="{77B2A5CE-8622-1663-20BD-AE03662A1F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79" y="2075867"/>
            <a:ext cx="3897021" cy="4433888"/>
          </a:xfr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F4D73C41-F742-1471-A325-D08E6A67B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990" y="2075867"/>
            <a:ext cx="4038600" cy="4434840"/>
          </a:xfrm>
        </p:spPr>
        <p:txBody>
          <a:bodyPr>
            <a:normAutofit fontScale="92500" lnSpcReduction="20000"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Un des 40 organismes de bassin versant au Québec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Améliorer l’eau (qualité, quantité, usages, biodiversité)</a:t>
            </a:r>
          </a:p>
          <a:p>
            <a:pPr lvl="1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Rive-Sud de Montréal (Québec, Canada)</a:t>
            </a:r>
          </a:p>
          <a:p>
            <a:pPr lvl="1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2 410 km</a:t>
            </a:r>
            <a:r>
              <a:rPr lang="fr-CA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311 477 habitants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Vallée de rivières, principalement:</a:t>
            </a:r>
          </a:p>
          <a:p>
            <a:pPr lvl="1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Châteauguay </a:t>
            </a:r>
          </a:p>
          <a:p>
            <a:pPr marL="0" lvl="1" indent="0">
              <a:buNone/>
            </a:pPr>
            <a:r>
              <a:rPr lang="fr-CA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 de la Zone Châteauguay</a:t>
            </a:r>
            <a:endParaRPr lang="fr-CA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279-10D4-4219-B631-38901C2B9D05}" type="slidenum">
              <a:rPr lang="fr-CA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17" y="171450"/>
            <a:ext cx="2286005" cy="8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54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0;p14">
            <a:extLst>
              <a:ext uri="{FF2B5EF4-FFF2-40B4-BE49-F238E27FC236}">
                <a16:creationId xmlns:a16="http://schemas.microsoft.com/office/drawing/2014/main" id="{0CB0D17B-06A3-BB25-D3A9-A2E9C5125CE2}"/>
              </a:ext>
            </a:extLst>
          </p:cNvPr>
          <p:cNvSpPr txBox="1">
            <a:spLocks/>
          </p:cNvSpPr>
          <p:nvPr/>
        </p:nvSpPr>
        <p:spPr>
          <a:xfrm>
            <a:off x="1423765" y="530153"/>
            <a:ext cx="604867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  <a:buClr>
                <a:srgbClr val="4CE0EA"/>
              </a:buClr>
              <a:buSzPts val="3200"/>
            </a:pPr>
            <a:r>
              <a:rPr lang="fr-FR" sz="3200" b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PLANTATION HAIE BRISE-VENT</a:t>
            </a:r>
            <a:endParaRPr lang="fr-FR">
              <a:solidFill>
                <a:srgbClr val="0070C0"/>
              </a:solidFill>
            </a:endParaRPr>
          </a:p>
        </p:txBody>
      </p:sp>
      <p:pic>
        <p:nvPicPr>
          <p:cNvPr id="3" name="Google Shape;394;p14">
            <a:extLst>
              <a:ext uri="{FF2B5EF4-FFF2-40B4-BE49-F238E27FC236}">
                <a16:creationId xmlns:a16="http://schemas.microsoft.com/office/drawing/2014/main" id="{0BE63CEC-83C1-28D5-3DC8-2875220D9A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756275"/>
            <a:ext cx="1096962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95;p14">
            <a:extLst>
              <a:ext uri="{FF2B5EF4-FFF2-40B4-BE49-F238E27FC236}">
                <a16:creationId xmlns:a16="http://schemas.microsoft.com/office/drawing/2014/main" id="{C8D19A41-560A-B300-82C0-AB9BD3ADC4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4713" y="5858244"/>
            <a:ext cx="2386012" cy="103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9;p14" descr="Une image contenant extérieur, machine agricole&#10;&#10;Description générée automatiquement">
            <a:extLst>
              <a:ext uri="{FF2B5EF4-FFF2-40B4-BE49-F238E27FC236}">
                <a16:creationId xmlns:a16="http://schemas.microsoft.com/office/drawing/2014/main" id="{A4DFA269-9FE9-2F31-850B-28A281B045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649" y="1371247"/>
            <a:ext cx="3692525" cy="465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91;p14" descr="Une image contenant nature&#10;&#10;Description générée automatiquement">
            <a:extLst>
              <a:ext uri="{FF2B5EF4-FFF2-40B4-BE49-F238E27FC236}">
                <a16:creationId xmlns:a16="http://schemas.microsoft.com/office/drawing/2014/main" id="{42D9A010-E41A-C561-A84C-62579BA8A02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1724" y="1424781"/>
            <a:ext cx="3692525" cy="4650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884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5;p17">
            <a:extLst>
              <a:ext uri="{FF2B5EF4-FFF2-40B4-BE49-F238E27FC236}">
                <a16:creationId xmlns:a16="http://schemas.microsoft.com/office/drawing/2014/main" id="{F057C3F2-4BF1-AB52-75CC-FC52AED631F3}"/>
              </a:ext>
            </a:extLst>
          </p:cNvPr>
          <p:cNvSpPr txBox="1">
            <a:spLocks/>
          </p:cNvSpPr>
          <p:nvPr/>
        </p:nvSpPr>
        <p:spPr>
          <a:xfrm>
            <a:off x="980985" y="836712"/>
            <a:ext cx="6980312" cy="67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4CE0EA"/>
              </a:buClr>
              <a:buSzPts val="3200"/>
            </a:pPr>
            <a:r>
              <a:rPr lang="fr-FR" sz="3000" b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BANDES RIVERAINES ÉLARGIES</a:t>
            </a:r>
            <a:endParaRPr lang="fr-FR" sz="3000">
              <a:solidFill>
                <a:srgbClr val="0070C0"/>
              </a:solidFill>
            </a:endParaRPr>
          </a:p>
        </p:txBody>
      </p:sp>
      <p:grpSp>
        <p:nvGrpSpPr>
          <p:cNvPr id="3" name="Google Shape;436;p17">
            <a:extLst>
              <a:ext uri="{FF2B5EF4-FFF2-40B4-BE49-F238E27FC236}">
                <a16:creationId xmlns:a16="http://schemas.microsoft.com/office/drawing/2014/main" id="{A042600E-2D58-4FE1-0284-9C618F1B9EE4}"/>
              </a:ext>
            </a:extLst>
          </p:cNvPr>
          <p:cNvGrpSpPr/>
          <p:nvPr/>
        </p:nvGrpSpPr>
        <p:grpSpPr>
          <a:xfrm>
            <a:off x="1109662" y="1641475"/>
            <a:ext cx="6519862" cy="4716462"/>
            <a:chOff x="1115616" y="2084487"/>
            <a:chExt cx="5529584" cy="4147188"/>
          </a:xfrm>
        </p:grpSpPr>
        <p:pic>
          <p:nvPicPr>
            <p:cNvPr id="4" name="Google Shape;437;p17" descr="Une image contenant herbe, extérieur, ciel, saleté&#10;&#10;Description générée automatiquement">
              <a:extLst>
                <a:ext uri="{FF2B5EF4-FFF2-40B4-BE49-F238E27FC236}">
                  <a16:creationId xmlns:a16="http://schemas.microsoft.com/office/drawing/2014/main" id="{4E063D07-991F-4742-62F6-9A9F607816C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5616" y="2084487"/>
              <a:ext cx="5529584" cy="41471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438;p17">
              <a:extLst>
                <a:ext uri="{FF2B5EF4-FFF2-40B4-BE49-F238E27FC236}">
                  <a16:creationId xmlns:a16="http://schemas.microsoft.com/office/drawing/2014/main" id="{6347B9C4-DD0B-08B2-9880-21985E21F1F3}"/>
                </a:ext>
              </a:extLst>
            </p:cNvPr>
            <p:cNvSpPr txBox="1"/>
            <p:nvPr/>
          </p:nvSpPr>
          <p:spPr>
            <a:xfrm>
              <a:off x="1115616" y="5954676"/>
              <a:ext cx="915969" cy="2769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fr-FR" sz="1200" b="0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août 2021</a:t>
              </a:r>
              <a:endParaRPr/>
            </a:p>
          </p:txBody>
        </p:sp>
      </p:grpSp>
      <p:pic>
        <p:nvPicPr>
          <p:cNvPr id="6" name="Google Shape;439;p17">
            <a:extLst>
              <a:ext uri="{FF2B5EF4-FFF2-40B4-BE49-F238E27FC236}">
                <a16:creationId xmlns:a16="http://schemas.microsoft.com/office/drawing/2014/main" id="{091F07FE-0657-C008-6529-D9B52CE4D4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51512"/>
            <a:ext cx="1098550" cy="10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0;p17">
            <a:extLst>
              <a:ext uri="{FF2B5EF4-FFF2-40B4-BE49-F238E27FC236}">
                <a16:creationId xmlns:a16="http://schemas.microsoft.com/office/drawing/2014/main" id="{2FB5709E-B212-CB27-8BBC-82B0401500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5925" y="5837237"/>
            <a:ext cx="2389187" cy="104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583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51;p18">
            <a:extLst>
              <a:ext uri="{FF2B5EF4-FFF2-40B4-BE49-F238E27FC236}">
                <a16:creationId xmlns:a16="http://schemas.microsoft.com/office/drawing/2014/main" id="{E24F922A-55A4-1CF1-BD9B-AB25A8A097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756" y="5907087"/>
            <a:ext cx="909637" cy="9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49;p18">
            <a:extLst>
              <a:ext uri="{FF2B5EF4-FFF2-40B4-BE49-F238E27FC236}">
                <a16:creationId xmlns:a16="http://schemas.microsoft.com/office/drawing/2014/main" id="{0A52808E-EED2-A819-47FF-D9D3EC5C127F}"/>
              </a:ext>
            </a:extLst>
          </p:cNvPr>
          <p:cNvSpPr txBox="1">
            <a:spLocks/>
          </p:cNvSpPr>
          <p:nvPr/>
        </p:nvSpPr>
        <p:spPr>
          <a:xfrm>
            <a:off x="89756" y="1071520"/>
            <a:ext cx="8964487" cy="71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4CE0EA"/>
              </a:buClr>
              <a:buSzPts val="2800"/>
            </a:pPr>
            <a:r>
              <a:rPr lang="fr-CA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VÉGÉTALISATION D’UNE COULÉE AGRICOLE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4CE0EA"/>
              </a:buClr>
              <a:buSzPts val="2800"/>
            </a:pPr>
            <a:r>
              <a:rPr lang="fr-CA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(1 041 m²)</a:t>
            </a:r>
          </a:p>
        </p:txBody>
      </p:sp>
      <p:pic>
        <p:nvPicPr>
          <p:cNvPr id="3" name="Google Shape;450;p18">
            <a:extLst>
              <a:ext uri="{FF2B5EF4-FFF2-40B4-BE49-F238E27FC236}">
                <a16:creationId xmlns:a16="http://schemas.microsoft.com/office/drawing/2014/main" id="{928587A5-2141-23C7-AA79-49A443BFDF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" y="1842868"/>
            <a:ext cx="7058025" cy="430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2;p18">
            <a:extLst>
              <a:ext uri="{FF2B5EF4-FFF2-40B4-BE49-F238E27FC236}">
                <a16:creationId xmlns:a16="http://schemas.microsoft.com/office/drawing/2014/main" id="{71ECEC69-643D-56FE-7BD0-E4550FBE9F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487" y="5907087"/>
            <a:ext cx="2195512" cy="95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375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9;p18">
            <a:extLst>
              <a:ext uri="{FF2B5EF4-FFF2-40B4-BE49-F238E27FC236}">
                <a16:creationId xmlns:a16="http://schemas.microsoft.com/office/drawing/2014/main" id="{9A4784DD-1EC4-BC2C-CCE8-D4D0220D88BC}"/>
              </a:ext>
            </a:extLst>
          </p:cNvPr>
          <p:cNvSpPr txBox="1">
            <a:spLocks/>
          </p:cNvSpPr>
          <p:nvPr/>
        </p:nvSpPr>
        <p:spPr>
          <a:xfrm>
            <a:off x="89756" y="995300"/>
            <a:ext cx="8964487" cy="71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4CE0EA"/>
              </a:buClr>
              <a:buSzPts val="2800"/>
            </a:pPr>
            <a:r>
              <a:rPr lang="fr-CA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VÉGÉTALISATION D’UNE COULÉE AGRICOLE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4CE0EA"/>
              </a:buClr>
              <a:buSzPts val="2800"/>
            </a:pPr>
            <a:r>
              <a:rPr lang="fr-CA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(1 041 M²)</a:t>
            </a:r>
            <a:endParaRPr lang="fr-CA" sz="3000" b="1">
              <a:solidFill>
                <a:srgbClr val="0070C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Google Shape;451;p18">
            <a:extLst>
              <a:ext uri="{FF2B5EF4-FFF2-40B4-BE49-F238E27FC236}">
                <a16:creationId xmlns:a16="http://schemas.microsoft.com/office/drawing/2014/main" id="{B0866FD1-AC5E-32BE-A9D6-375B6D77814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756" y="5862700"/>
            <a:ext cx="909637" cy="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52;p18">
            <a:extLst>
              <a:ext uri="{FF2B5EF4-FFF2-40B4-BE49-F238E27FC236}">
                <a16:creationId xmlns:a16="http://schemas.microsoft.com/office/drawing/2014/main" id="{9F135D50-487C-C579-9836-5CBEB7F28A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8488" y="5902325"/>
            <a:ext cx="2195512" cy="9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extérieur, terrain, arbre, ciel&#10;&#10;Description générée automatiquement">
            <a:extLst>
              <a:ext uri="{FF2B5EF4-FFF2-40B4-BE49-F238E27FC236}">
                <a16:creationId xmlns:a16="http://schemas.microsoft.com/office/drawing/2014/main" id="{DFE228CB-2A80-2D68-FEC4-DD33AEA6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612" y="1990629"/>
            <a:ext cx="5852711" cy="438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3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23;p16">
            <a:extLst>
              <a:ext uri="{FF2B5EF4-FFF2-40B4-BE49-F238E27FC236}">
                <a16:creationId xmlns:a16="http://schemas.microsoft.com/office/drawing/2014/main" id="{3151F716-3CD7-649F-CD4C-4BA0B28C17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57987" y="5778500"/>
            <a:ext cx="2382837" cy="104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4;p16">
            <a:extLst>
              <a:ext uri="{FF2B5EF4-FFF2-40B4-BE49-F238E27FC236}">
                <a16:creationId xmlns:a16="http://schemas.microsoft.com/office/drawing/2014/main" id="{60C797EE-1851-544C-B16E-3075964326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88" y="5741370"/>
            <a:ext cx="1098550" cy="10969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9;p16">
            <a:extLst>
              <a:ext uri="{FF2B5EF4-FFF2-40B4-BE49-F238E27FC236}">
                <a16:creationId xmlns:a16="http://schemas.microsoft.com/office/drawing/2014/main" id="{961F22F2-8986-EEFF-8C75-242B49F1F924}"/>
              </a:ext>
            </a:extLst>
          </p:cNvPr>
          <p:cNvSpPr txBox="1">
            <a:spLocks/>
          </p:cNvSpPr>
          <p:nvPr/>
        </p:nvSpPr>
        <p:spPr>
          <a:xfrm>
            <a:off x="251520" y="842408"/>
            <a:ext cx="8640960" cy="57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4CE0EA"/>
              </a:buClr>
              <a:buSzPts val="3200"/>
            </a:pPr>
            <a:r>
              <a:rPr lang="fr-CA" sz="3000" b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CULTURES INTERCALAIRES  ET  CULTURES DE COUVERTURE</a:t>
            </a:r>
            <a:endParaRPr lang="fr-CA" sz="3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420;p16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D23EA7F7-B78A-63BA-C273-72BC23DE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496" y="1879912"/>
            <a:ext cx="3890555" cy="389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1;p16" descr="Une image contenant extérieur, plante, légume&#10;&#10;Description générée automatiquement">
            <a:extLst>
              <a:ext uri="{FF2B5EF4-FFF2-40B4-BE49-F238E27FC236}">
                <a16:creationId xmlns:a16="http://schemas.microsoft.com/office/drawing/2014/main" id="{C0AE9650-B309-8E0A-254E-34DB9AD33B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7392" y="1917172"/>
            <a:ext cx="3610960" cy="3861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275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65D08-E717-26E2-0F44-E57F506E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6;p10">
            <a:extLst>
              <a:ext uri="{FF2B5EF4-FFF2-40B4-BE49-F238E27FC236}">
                <a16:creationId xmlns:a16="http://schemas.microsoft.com/office/drawing/2014/main" id="{C6210F83-5C33-1389-071B-6D08064EEA35}"/>
              </a:ext>
            </a:extLst>
          </p:cNvPr>
          <p:cNvSpPr txBox="1"/>
          <p:nvPr/>
        </p:nvSpPr>
        <p:spPr>
          <a:xfrm>
            <a:off x="629728" y="980193"/>
            <a:ext cx="788454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  <a:buFont typeface="Arial"/>
            </a:pPr>
            <a:r>
              <a:rPr lang="fr-FR" sz="3000" b="1" i="0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PROJET EN AGROENVIRONNEMENT</a:t>
            </a:r>
          </a:p>
          <a:p>
            <a:pPr algn="ctr">
              <a:buSzPts val="3200"/>
              <a:buFont typeface="Arial"/>
            </a:pPr>
            <a:endParaRPr lang="fr-FR" sz="3000" b="1" i="0" u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SzPts val="3200"/>
              <a:buFont typeface="Arial"/>
            </a:pPr>
            <a:r>
              <a:rPr lang="fr-FR" sz="3000" b="1" dirty="0">
                <a:solidFill>
                  <a:srgbClr val="0070C0"/>
                </a:solidFill>
                <a:latin typeface="Arial"/>
                <a:cs typeface="Arial"/>
              </a:rPr>
              <a:t>Mobilisation </a:t>
            </a:r>
            <a:r>
              <a:rPr lang="fr-FR" sz="3000" b="1" dirty="0">
                <a:solidFill>
                  <a:srgbClr val="0070C0"/>
                </a:solidFill>
                <a:latin typeface="Arial"/>
                <a:ea typeface="+mn-lt"/>
                <a:cs typeface="+mn-lt"/>
              </a:rPr>
              <a:t>des producteurs de la rivière Saint-Pierre pour l'adoption de nouvelles pratiques agroenvironnementales</a:t>
            </a:r>
            <a:endParaRPr lang="fr-FR" sz="3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>
              <a:buSzPts val="3200"/>
              <a:buFont typeface="Arial"/>
            </a:pPr>
            <a:endParaRPr lang="fr-FR" sz="3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SzPts val="3200"/>
            </a:pPr>
            <a:r>
              <a:rPr lang="fr-CA" sz="3000" b="1" dirty="0">
                <a:solidFill>
                  <a:srgbClr val="4CE4AD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 producteurs agricoles</a:t>
            </a:r>
            <a:endParaRPr lang="fr-CA" sz="3000" b="1" i="0" u="none" dirty="0">
              <a:solidFill>
                <a:srgbClr val="4CE4AD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29E981-2ACB-E388-BE56-ED8B4874042D}"/>
              </a:ext>
            </a:extLst>
          </p:cNvPr>
          <p:cNvSpPr txBox="1"/>
          <p:nvPr/>
        </p:nvSpPr>
        <p:spPr>
          <a:xfrm>
            <a:off x="0" y="5460998"/>
            <a:ext cx="9144000" cy="13970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fr-CA"/>
          </a:p>
        </p:txBody>
      </p:sp>
      <p:pic>
        <p:nvPicPr>
          <p:cNvPr id="6" name="Google Shape;237;p1" descr="OBV logo">
            <a:extLst>
              <a:ext uri="{FF2B5EF4-FFF2-40B4-BE49-F238E27FC236}">
                <a16:creationId xmlns:a16="http://schemas.microsoft.com/office/drawing/2014/main" id="{BF6CD2E0-EAB2-D1AD-302D-FC21B3528D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112" y="5632450"/>
            <a:ext cx="1101725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8;p1">
            <a:extLst>
              <a:ext uri="{FF2B5EF4-FFF2-40B4-BE49-F238E27FC236}">
                <a16:creationId xmlns:a16="http://schemas.microsoft.com/office/drawing/2014/main" id="{98635B93-9FF7-C557-CCB6-51A6497C4B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1234665" y="5646184"/>
            <a:ext cx="2575121" cy="1092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207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08F8-B330-9FD3-D5CC-E2D265A6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732178BA-0605-548B-6292-F517C88F9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2962"/>
            <a:ext cx="7315200" cy="5172075"/>
          </a:xfrm>
          <a:prstGeom prst="rect">
            <a:avLst/>
          </a:prstGeom>
        </p:spPr>
      </p:pic>
      <p:pic>
        <p:nvPicPr>
          <p:cNvPr id="8" name="Google Shape;340;p10">
            <a:extLst>
              <a:ext uri="{FF2B5EF4-FFF2-40B4-BE49-F238E27FC236}">
                <a16:creationId xmlns:a16="http://schemas.microsoft.com/office/drawing/2014/main" id="{1394EFC1-35CB-08BA-BEE1-C7CBF265B1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6362699" y="5589588"/>
            <a:ext cx="2627312" cy="114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1;p10" descr="OBV logo">
            <a:extLst>
              <a:ext uri="{FF2B5EF4-FFF2-40B4-BE49-F238E27FC236}">
                <a16:creationId xmlns:a16="http://schemas.microsoft.com/office/drawing/2014/main" id="{D0102802-1E7C-9493-F1D5-56DD69A624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112" y="5619751"/>
            <a:ext cx="1100137" cy="110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614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6BEBB-CCEC-FAC2-115A-660C15701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61;p12" descr="OBV logo">
            <a:extLst>
              <a:ext uri="{FF2B5EF4-FFF2-40B4-BE49-F238E27FC236}">
                <a16:creationId xmlns:a16="http://schemas.microsoft.com/office/drawing/2014/main" id="{3906289C-A81A-52D5-22A0-BB98E059F6D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537" y="5630871"/>
            <a:ext cx="1101725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62;p12">
            <a:extLst>
              <a:ext uri="{FF2B5EF4-FFF2-40B4-BE49-F238E27FC236}">
                <a16:creationId xmlns:a16="http://schemas.microsoft.com/office/drawing/2014/main" id="{0C6BD821-2CAC-FE9D-69D6-5B4BD3C58E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6977062" y="5908675"/>
            <a:ext cx="2181225" cy="9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63;p12">
            <a:extLst>
              <a:ext uri="{FF2B5EF4-FFF2-40B4-BE49-F238E27FC236}">
                <a16:creationId xmlns:a16="http://schemas.microsoft.com/office/drawing/2014/main" id="{0FCA4E1A-F285-CF4A-9CB2-2B15FDEB9A6E}"/>
              </a:ext>
            </a:extLst>
          </p:cNvPr>
          <p:cNvSpPr txBox="1"/>
          <p:nvPr/>
        </p:nvSpPr>
        <p:spPr>
          <a:xfrm>
            <a:off x="225083" y="1125537"/>
            <a:ext cx="8699841" cy="153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E4AD"/>
              </a:buClr>
              <a:buSzPts val="3200"/>
              <a:buFont typeface="Arial"/>
              <a:buNone/>
            </a:pPr>
            <a:r>
              <a:rPr lang="fr-CA" sz="2800" b="1" i="0" u="none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Mobilisation des producteurs de la rivière Saint-Pierre pour l'adoption de nouvelles pratiques agroenvironnementales</a:t>
            </a:r>
          </a:p>
        </p:txBody>
      </p:sp>
      <p:sp>
        <p:nvSpPr>
          <p:cNvPr id="5" name="Google Shape;364;p12">
            <a:extLst>
              <a:ext uri="{FF2B5EF4-FFF2-40B4-BE49-F238E27FC236}">
                <a16:creationId xmlns:a16="http://schemas.microsoft.com/office/drawing/2014/main" id="{30C8D220-BB03-FC67-4178-AE459877F5D4}"/>
              </a:ext>
            </a:extLst>
          </p:cNvPr>
          <p:cNvSpPr txBox="1"/>
          <p:nvPr/>
        </p:nvSpPr>
        <p:spPr>
          <a:xfrm>
            <a:off x="406743" y="2629784"/>
            <a:ext cx="2376487" cy="1323399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3148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dirty="0">
              <a:solidFill>
                <a:schemeClr val="lt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fr-FR" sz="2000" b="0" i="0" u="none" dirty="0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Échéancier  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fr-FR" sz="2000" b="0" i="0" u="none" dirty="0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2022 à 2025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dirty="0">
              <a:solidFill>
                <a:schemeClr val="lt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365;p12">
            <a:extLst>
              <a:ext uri="{FF2B5EF4-FFF2-40B4-BE49-F238E27FC236}">
                <a16:creationId xmlns:a16="http://schemas.microsoft.com/office/drawing/2014/main" id="{4588CD21-2F4A-7A3B-2070-D9B6816A52B4}"/>
              </a:ext>
            </a:extLst>
          </p:cNvPr>
          <p:cNvSpPr txBox="1"/>
          <p:nvPr/>
        </p:nvSpPr>
        <p:spPr>
          <a:xfrm>
            <a:off x="3053105" y="2620259"/>
            <a:ext cx="2844800" cy="2246312"/>
          </a:xfrm>
          <a:prstGeom prst="rect">
            <a:avLst/>
          </a:prstGeom>
          <a:solidFill>
            <a:srgbClr val="0B5395"/>
          </a:solidFill>
          <a:ln w="9525" cap="flat" cmpd="sng">
            <a:solidFill>
              <a:srgbClr val="06509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2041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fr-FR" sz="2000" b="0" i="0" u="sng" dirty="0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Recrutement</a:t>
            </a:r>
            <a:r>
              <a:rPr lang="fr-FR" sz="2000" b="0" i="0" u="none" dirty="0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et </a:t>
            </a:r>
            <a:r>
              <a:rPr lang="fr-FR" sz="2000" b="0" i="0" u="sng" dirty="0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accompagnement</a:t>
            </a:r>
            <a:r>
              <a:rPr lang="fr-FR" sz="2000" b="0" i="0" u="none" dirty="0">
                <a:solidFill>
                  <a:schemeClr val="lt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dans les processus administratifs pour l’implantation de pratiques agroenvironnementales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366;p12">
            <a:extLst>
              <a:ext uri="{FF2B5EF4-FFF2-40B4-BE49-F238E27FC236}">
                <a16:creationId xmlns:a16="http://schemas.microsoft.com/office/drawing/2014/main" id="{99F42688-AF94-385A-1A7F-2FB2D69EE907}"/>
              </a:ext>
            </a:extLst>
          </p:cNvPr>
          <p:cNvSpPr txBox="1"/>
          <p:nvPr/>
        </p:nvSpPr>
        <p:spPr>
          <a:xfrm>
            <a:off x="6291605" y="2631371"/>
            <a:ext cx="2627312" cy="2246729"/>
          </a:xfrm>
          <a:prstGeom prst="rect">
            <a:avLst/>
          </a:prstGeom>
          <a:solidFill>
            <a:srgbClr val="8ADFFF"/>
          </a:solidFill>
          <a:ln w="9525" cap="flat" cmpd="sng">
            <a:solidFill>
              <a:srgbClr val="0073A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3148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Projet vitrine à St-Constant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deux tentatives: 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r>
              <a:rPr lang="fr-FR" sz="2000" b="0" i="0" u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compostage à grande échelle</a:t>
            </a: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Nouvelle variété mouches stériles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367;p12">
            <a:extLst>
              <a:ext uri="{FF2B5EF4-FFF2-40B4-BE49-F238E27FC236}">
                <a16:creationId xmlns:a16="http://schemas.microsoft.com/office/drawing/2014/main" id="{14F8B33B-74B0-CF1E-6EB9-F18E45C9D169}"/>
              </a:ext>
            </a:extLst>
          </p:cNvPr>
          <p:cNvSpPr txBox="1"/>
          <p:nvPr/>
        </p:nvSpPr>
        <p:spPr>
          <a:xfrm>
            <a:off x="1403350" y="5430837"/>
            <a:ext cx="2520950" cy="400069"/>
          </a:xfrm>
          <a:prstGeom prst="rect">
            <a:avLst/>
          </a:prstGeom>
          <a:solidFill>
            <a:srgbClr val="083763"/>
          </a:solidFill>
          <a:ln w="9525" cap="flat" cmpd="sng">
            <a:solidFill>
              <a:srgbClr val="06509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2041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Qualité de l’eau </a:t>
            </a:r>
          </a:p>
        </p:txBody>
      </p:sp>
      <p:sp>
        <p:nvSpPr>
          <p:cNvPr id="9" name="Google Shape;368;p12">
            <a:extLst>
              <a:ext uri="{FF2B5EF4-FFF2-40B4-BE49-F238E27FC236}">
                <a16:creationId xmlns:a16="http://schemas.microsoft.com/office/drawing/2014/main" id="{9CA07798-7A30-5E90-FE08-83B64B37422B}"/>
              </a:ext>
            </a:extLst>
          </p:cNvPr>
          <p:cNvSpPr txBox="1"/>
          <p:nvPr/>
        </p:nvSpPr>
        <p:spPr>
          <a:xfrm>
            <a:off x="4481512" y="5451475"/>
            <a:ext cx="2303462" cy="7080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6509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2041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Sensibilisation en milieu agricole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74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E525B-D723-F887-BF7F-C16F6103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287B32-DCC5-EAC4-D364-19F39C26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90" y="5927725"/>
            <a:ext cx="8112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66D7A9A3-E24B-4307-C658-B43C2B711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5815013"/>
            <a:ext cx="24018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F90D9F-9599-BD0A-F334-12FFBFFEBC03}"/>
              </a:ext>
            </a:extLst>
          </p:cNvPr>
          <p:cNvSpPr/>
          <p:nvPr/>
        </p:nvSpPr>
        <p:spPr>
          <a:xfrm>
            <a:off x="406221" y="1955800"/>
            <a:ext cx="7122693" cy="30426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Durée: 2022 à 2025</a:t>
            </a:r>
            <a:endParaRPr lang="fr-FR" sz="2200" dirty="0"/>
          </a:p>
          <a:p>
            <a:pPr marL="342900" indent="-342900">
              <a:lnSpc>
                <a:spcPct val="110000"/>
              </a:lnSpc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Coûts réels: </a:t>
            </a: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fr-CA" sz="2200" dirty="0">
                <a:latin typeface="Arial"/>
                <a:cs typeface="Arial"/>
              </a:rPr>
              <a:t>Accompagnement :       </a:t>
            </a:r>
            <a:r>
              <a:rPr lang="fr-CA" sz="2200" b="1" dirty="0">
                <a:latin typeface="Arial"/>
                <a:cs typeface="Arial"/>
              </a:rPr>
              <a:t> 123 155 $</a:t>
            </a:r>
          </a:p>
          <a:p>
            <a:pPr marL="800100" lvl="1" indent="-342900">
              <a:lnSpc>
                <a:spcPct val="11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fr-CA" sz="2200" dirty="0">
                <a:latin typeface="Arial"/>
                <a:cs typeface="Arial"/>
              </a:rPr>
              <a:t>Projet vitrine:                   </a:t>
            </a:r>
            <a:r>
              <a:rPr lang="fr-CA" sz="2200" b="1" dirty="0">
                <a:latin typeface="Arial"/>
                <a:cs typeface="Arial"/>
              </a:rPr>
              <a:t>Refusé $</a:t>
            </a:r>
          </a:p>
          <a:p>
            <a:pPr marL="342900" indent="-342900">
              <a:lnSpc>
                <a:spcPct val="110000"/>
              </a:lnSpc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Coûts prévus initialement: </a:t>
            </a: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Accompagnement : 	  </a:t>
            </a:r>
            <a:r>
              <a:rPr lang="fr-CA" sz="2200" b="1" dirty="0">
                <a:latin typeface="Arial"/>
                <a:cs typeface="Arial"/>
              </a:rPr>
              <a:t>208 084 $</a:t>
            </a:r>
          </a:p>
          <a:p>
            <a:pPr marL="800100" lvl="1" indent="-342900">
              <a:lnSpc>
                <a:spcPct val="110000"/>
              </a:lnSpc>
              <a:buClr>
                <a:schemeClr val="accent3"/>
              </a:buClr>
              <a:buFont typeface="Wingdings" panose="020B0604020202020204" pitchFamily="34" charset="0"/>
              <a:buChar char="§"/>
              <a:defRPr/>
            </a:pPr>
            <a:r>
              <a:rPr lang="fr-CA" sz="2200" dirty="0">
                <a:latin typeface="Arial"/>
                <a:cs typeface="Arial"/>
              </a:rPr>
              <a:t>Projet vitrine:                    </a:t>
            </a:r>
            <a:r>
              <a:rPr lang="fr-CA" sz="2200" b="1" dirty="0">
                <a:latin typeface="Arial"/>
                <a:cs typeface="Arial"/>
              </a:rPr>
              <a:t>93 760 $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endParaRPr lang="fr-CA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D26E2A-0D20-B108-5E62-69ED3FBCC308}"/>
              </a:ext>
            </a:extLst>
          </p:cNvPr>
          <p:cNvSpPr txBox="1"/>
          <p:nvPr/>
        </p:nvSpPr>
        <p:spPr>
          <a:xfrm>
            <a:off x="956603" y="996243"/>
            <a:ext cx="7498002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fr-CA" sz="3000" b="1" dirty="0">
                <a:ln w="635">
                  <a:noFill/>
                </a:ln>
                <a:solidFill>
                  <a:schemeClr val="accent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COÛT DU PROJET - SAINT-PIERRE</a:t>
            </a:r>
          </a:p>
        </p:txBody>
      </p:sp>
    </p:spTree>
    <p:extLst>
      <p:ext uri="{BB962C8B-B14F-4D97-AF65-F5344CB8AC3E}">
        <p14:creationId xmlns:p14="http://schemas.microsoft.com/office/powerpoint/2010/main" val="1214527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BE382-BD26-F8FB-CB08-D2D652565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1;p19">
            <a:extLst>
              <a:ext uri="{FF2B5EF4-FFF2-40B4-BE49-F238E27FC236}">
                <a16:creationId xmlns:a16="http://schemas.microsoft.com/office/drawing/2014/main" id="{FC0A85FB-D23B-F370-BF36-7ED681B52266}"/>
              </a:ext>
            </a:extLst>
          </p:cNvPr>
          <p:cNvSpPr txBox="1">
            <a:spLocks/>
          </p:cNvSpPr>
          <p:nvPr/>
        </p:nvSpPr>
        <p:spPr>
          <a:xfrm>
            <a:off x="798412" y="714356"/>
            <a:ext cx="6971112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4AE3AC"/>
              </a:buClr>
              <a:buSzPts val="3200"/>
            </a:pPr>
            <a:r>
              <a:rPr lang="fr-FR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BILAN: INITIATIVES RÉALISÉES</a:t>
            </a:r>
            <a:endParaRPr lang="fr-FR" sz="3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462;p19">
            <a:extLst>
              <a:ext uri="{FF2B5EF4-FFF2-40B4-BE49-F238E27FC236}">
                <a16:creationId xmlns:a16="http://schemas.microsoft.com/office/drawing/2014/main" id="{DF1C0470-AA22-A5F7-EE37-DC518C9C88C8}"/>
              </a:ext>
            </a:extLst>
          </p:cNvPr>
          <p:cNvSpPr txBox="1">
            <a:spLocks/>
          </p:cNvSpPr>
          <p:nvPr/>
        </p:nvSpPr>
        <p:spPr>
          <a:xfrm>
            <a:off x="239151" y="1630718"/>
            <a:ext cx="8465697" cy="433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Arbres/arbustes plantés: </a:t>
            </a:r>
            <a:r>
              <a:rPr lang="fr-CA" sz="2100" b="1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CA" sz="2100" b="1" dirty="0">
                <a:latin typeface="Arial"/>
                <a:ea typeface="Arial"/>
                <a:cs typeface="Arial"/>
                <a:sym typeface="Arial"/>
              </a:rPr>
              <a:t>arbre</a:t>
            </a:r>
            <a:endParaRPr lang="fr-CA" sz="21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ts val="48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Superficie en culture de couverture (2024): </a:t>
            </a:r>
            <a:r>
              <a:rPr lang="fr-CA" sz="2100" b="1" dirty="0">
                <a:latin typeface="Arial"/>
                <a:ea typeface="Arial"/>
                <a:cs typeface="Arial"/>
                <a:sym typeface="Arial"/>
              </a:rPr>
              <a:t>190 ha (</a:t>
            </a: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1 900 000 m²)</a:t>
            </a:r>
          </a:p>
          <a:p>
            <a:pPr marL="342900" indent="-342900">
              <a:lnSpc>
                <a:spcPct val="150000"/>
              </a:lnSpc>
              <a:spcBef>
                <a:spcPts val="48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Superficies végétalisées:</a:t>
            </a:r>
            <a:endParaRPr lang="fr-CA" sz="2100" dirty="0">
              <a:latin typeface="Arial"/>
              <a:cs typeface="Arial"/>
            </a:endParaRPr>
          </a:p>
          <a:p>
            <a:pPr marL="736600" lvl="1" indent="-342900">
              <a:lnSpc>
                <a:spcPct val="150000"/>
              </a:lnSpc>
              <a:spcBef>
                <a:spcPts val="480"/>
              </a:spcBef>
              <a:buSzPts val="2040"/>
              <a:buFont typeface="Wingdings" panose="05000000000000000000" pitchFamily="2" charset="2"/>
              <a:buChar char="v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Bande riveraine élargie: 0 m²</a:t>
            </a:r>
            <a:endParaRPr lang="fr-CA" sz="2100" dirty="0">
              <a:latin typeface="Arial"/>
              <a:cs typeface="Arial"/>
            </a:endParaRPr>
          </a:p>
          <a:p>
            <a:pPr marL="736600" lvl="1" indent="-342900">
              <a:lnSpc>
                <a:spcPct val="150000"/>
              </a:lnSpc>
              <a:spcBef>
                <a:spcPts val="480"/>
              </a:spcBef>
              <a:buSzPts val="2040"/>
              <a:buFont typeface="Wingdings" panose="05000000000000000000" pitchFamily="2" charset="2"/>
              <a:buChar char="v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Haie brise-vent: 0 m²</a:t>
            </a:r>
            <a:endParaRPr lang="fr-CA" sz="2100" dirty="0">
              <a:latin typeface="Arial"/>
              <a:cs typeface="Arial"/>
            </a:endParaRPr>
          </a:p>
          <a:p>
            <a:pPr marL="736600" lvl="1" indent="-342900">
              <a:lnSpc>
                <a:spcPct val="150000"/>
              </a:lnSpc>
              <a:spcBef>
                <a:spcPts val="480"/>
              </a:spcBef>
              <a:buSzPts val="2040"/>
              <a:buFont typeface="Wingdings" panose="05000000000000000000" pitchFamily="2" charset="2"/>
              <a:buChar char="v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Coulée agricole: 0 m²</a:t>
            </a:r>
            <a:endParaRPr lang="fr-CA" sz="2100" dirty="0">
              <a:latin typeface="Arial"/>
              <a:cs typeface="Arial"/>
            </a:endParaRPr>
          </a:p>
          <a:p>
            <a:pPr marL="736600" lvl="1" indent="-342900">
              <a:lnSpc>
                <a:spcPct val="150000"/>
              </a:lnSpc>
              <a:spcBef>
                <a:spcPts val="480"/>
              </a:spcBef>
              <a:buSzPts val="2040"/>
              <a:buFont typeface="Wingdings" panose="05000000000000000000" pitchFamily="2" charset="2"/>
              <a:buChar char="v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Stabilisation de rive: 0 m²</a:t>
            </a:r>
            <a:endParaRPr lang="fr-CA" sz="2100" dirty="0">
              <a:latin typeface="Arial"/>
              <a:ea typeface="Arial"/>
              <a:cs typeface="Arial"/>
            </a:endParaRPr>
          </a:p>
        </p:txBody>
      </p:sp>
      <p:pic>
        <p:nvPicPr>
          <p:cNvPr id="4" name="Google Shape;463;p19">
            <a:extLst>
              <a:ext uri="{FF2B5EF4-FFF2-40B4-BE49-F238E27FC236}">
                <a16:creationId xmlns:a16="http://schemas.microsoft.com/office/drawing/2014/main" id="{3E8FABF4-5EF1-7A9B-DDED-6FAF43B2FB1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13" y="5960214"/>
            <a:ext cx="798412" cy="77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64;p19">
            <a:extLst>
              <a:ext uri="{FF2B5EF4-FFF2-40B4-BE49-F238E27FC236}">
                <a16:creationId xmlns:a16="http://schemas.microsoft.com/office/drawing/2014/main" id="{1CD7264B-E67A-BEE8-93A2-BFB5B4435F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9562" y="5689600"/>
            <a:ext cx="2397125" cy="1042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3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5;p3" descr="OBV logo">
            <a:extLst>
              <a:ext uri="{FF2B5EF4-FFF2-40B4-BE49-F238E27FC236}">
                <a16:creationId xmlns:a16="http://schemas.microsoft.com/office/drawing/2014/main" id="{D042AB71-C1FF-1929-6319-AD7D6D3CD6B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112" y="5632450"/>
            <a:ext cx="1101725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56;p3">
            <a:extLst>
              <a:ext uri="{FF2B5EF4-FFF2-40B4-BE49-F238E27FC236}">
                <a16:creationId xmlns:a16="http://schemas.microsoft.com/office/drawing/2014/main" id="{8CE67A14-6935-FA84-1093-D47C5A92E4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6370637" y="5589587"/>
            <a:ext cx="2627312" cy="11445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">
            <a:extLst>
              <a:ext uri="{FF2B5EF4-FFF2-40B4-BE49-F238E27FC236}">
                <a16:creationId xmlns:a16="http://schemas.microsoft.com/office/drawing/2014/main" id="{3553F26D-06A2-8BD3-309F-2BF65C51EB0B}"/>
              </a:ext>
            </a:extLst>
          </p:cNvPr>
          <p:cNvSpPr txBox="1"/>
          <p:nvPr/>
        </p:nvSpPr>
        <p:spPr>
          <a:xfrm>
            <a:off x="407962" y="1431192"/>
            <a:ext cx="7475562" cy="449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SzPts val="2500"/>
              <a:buFont typeface="Wingdings,Sans-Serif"/>
              <a:buChar char="§"/>
            </a:pPr>
            <a:r>
              <a:rPr lang="fr-FR" sz="2200" dirty="0">
                <a:latin typeface="Arial"/>
                <a:ea typeface="+mn-lt"/>
                <a:cs typeface="+mn-lt"/>
              </a:rPr>
              <a:t>Pourquoi faire des projets en agroenvironnement ?</a:t>
            </a:r>
          </a:p>
          <a:p>
            <a:pPr marL="342900" indent="-342900">
              <a:spcBef>
                <a:spcPts val="500"/>
              </a:spcBef>
              <a:buSzPts val="2500"/>
              <a:buFont typeface="Wingdings,Sans-Serif"/>
              <a:buChar char="§"/>
            </a:pPr>
            <a:r>
              <a:rPr lang="fr-FR" sz="2200" dirty="0">
                <a:latin typeface="Arial"/>
                <a:cs typeface="Arial"/>
              </a:rPr>
              <a:t>Partenaires incontournables</a:t>
            </a:r>
          </a:p>
          <a:p>
            <a:pPr marL="342900" indent="-342900">
              <a:spcBef>
                <a:spcPts val="500"/>
              </a:spcBef>
              <a:buSzPts val="2500"/>
              <a:buFont typeface="Wingdings,Sans-Serif"/>
              <a:buChar char="§"/>
            </a:pPr>
            <a:r>
              <a:rPr lang="fr-FR" sz="2200" dirty="0">
                <a:latin typeface="Arial"/>
                <a:ea typeface="+mn-lt"/>
                <a:cs typeface="+mn-lt"/>
              </a:rPr>
              <a:t>Partage d’expériences</a:t>
            </a:r>
          </a:p>
          <a:p>
            <a:pPr marL="800100" lvl="1" indent="-342900">
              <a:spcBef>
                <a:spcPts val="500"/>
              </a:spcBef>
              <a:buSzPts val="2500"/>
              <a:buFont typeface="Wingdings,Sans-Serif"/>
              <a:buChar char="§"/>
            </a:pPr>
            <a:r>
              <a:rPr lang="fr-FR" sz="2200" dirty="0">
                <a:latin typeface="Arial"/>
                <a:ea typeface="+mn-lt"/>
                <a:cs typeface="+mn-lt"/>
              </a:rPr>
              <a:t>Bons coups – Rivière Saint-Régis</a:t>
            </a:r>
          </a:p>
          <a:p>
            <a:pPr marL="800100" lvl="1" indent="-342900">
              <a:spcBef>
                <a:spcPts val="500"/>
              </a:spcBef>
              <a:buSzPts val="2500"/>
              <a:buFont typeface="Wingdings,Sans-Serif"/>
              <a:buChar char="§"/>
            </a:pPr>
            <a:r>
              <a:rPr lang="fr-FR" sz="2200" dirty="0">
                <a:latin typeface="Arial"/>
                <a:ea typeface="+mn-lt"/>
                <a:cs typeface="+mn-lt"/>
              </a:rPr>
              <a:t>Défis et apprentissages – Rivière Saint-Pierre</a:t>
            </a:r>
          </a:p>
          <a:p>
            <a:pPr marL="357188" lvl="1" indent="-342900">
              <a:spcBef>
                <a:spcPts val="500"/>
              </a:spcBef>
              <a:buSzPts val="2500"/>
              <a:buFont typeface="Wingdings,Sans-Serif"/>
              <a:buChar char="§"/>
            </a:pPr>
            <a:r>
              <a:rPr lang="fr-FR" sz="2200" dirty="0">
                <a:latin typeface="Arial"/>
                <a:cs typeface="Arial"/>
              </a:rPr>
              <a:t>Recommandations</a:t>
            </a:r>
          </a:p>
        </p:txBody>
      </p:sp>
      <p:sp>
        <p:nvSpPr>
          <p:cNvPr id="7" name="Google Shape;258;p3">
            <a:extLst>
              <a:ext uri="{FF2B5EF4-FFF2-40B4-BE49-F238E27FC236}">
                <a16:creationId xmlns:a16="http://schemas.microsoft.com/office/drawing/2014/main" id="{9BBA0DDA-AD91-F1C9-FC8A-EB930E3FF690}"/>
              </a:ext>
            </a:extLst>
          </p:cNvPr>
          <p:cNvSpPr txBox="1"/>
          <p:nvPr/>
        </p:nvSpPr>
        <p:spPr>
          <a:xfrm>
            <a:off x="0" y="735391"/>
            <a:ext cx="9143999" cy="91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sz="3000" b="1" i="0" u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PLAN DE LA PRÉSENTATION</a:t>
            </a:r>
            <a:endParaRPr lang="fr-FR" sz="30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992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1B193-4CB5-17A6-3ED2-0AE8D24E9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1;p19">
            <a:extLst>
              <a:ext uri="{FF2B5EF4-FFF2-40B4-BE49-F238E27FC236}">
                <a16:creationId xmlns:a16="http://schemas.microsoft.com/office/drawing/2014/main" id="{4EE3C8B2-7964-3483-3A8D-D8A806F57217}"/>
              </a:ext>
            </a:extLst>
          </p:cNvPr>
          <p:cNvSpPr txBox="1">
            <a:spLocks/>
          </p:cNvSpPr>
          <p:nvPr/>
        </p:nvSpPr>
        <p:spPr>
          <a:xfrm>
            <a:off x="798412" y="714356"/>
            <a:ext cx="6971112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4AE3AC"/>
              </a:buClr>
              <a:buSzPts val="3200"/>
            </a:pPr>
            <a:r>
              <a:rPr lang="fr-FR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BILAN: INITIATIVES RÉALISÉES</a:t>
            </a:r>
            <a:endParaRPr lang="fr-FR" sz="3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462;p19">
            <a:extLst>
              <a:ext uri="{FF2B5EF4-FFF2-40B4-BE49-F238E27FC236}">
                <a16:creationId xmlns:a16="http://schemas.microsoft.com/office/drawing/2014/main" id="{749AB401-182E-68B2-1881-53B0CA861203}"/>
              </a:ext>
            </a:extLst>
          </p:cNvPr>
          <p:cNvSpPr txBox="1">
            <a:spLocks/>
          </p:cNvSpPr>
          <p:nvPr/>
        </p:nvSpPr>
        <p:spPr>
          <a:xfrm>
            <a:off x="239151" y="1630718"/>
            <a:ext cx="8465697" cy="433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Travail réduit du sol : </a:t>
            </a:r>
            <a:r>
              <a:rPr lang="fr-CA" sz="21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1 086 ha</a:t>
            </a:r>
            <a:endParaRPr lang="fr-CA" sz="2100" b="1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ts val="48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Réduction de l’usage et des risques des pesticides sur l’environnement et la santé humaine : </a:t>
            </a:r>
            <a:r>
              <a:rPr lang="fr-CA" sz="2100" b="1" dirty="0">
                <a:latin typeface="Arial"/>
                <a:ea typeface="Arial"/>
                <a:cs typeface="Arial"/>
                <a:sym typeface="Arial"/>
              </a:rPr>
              <a:t>190 ha</a:t>
            </a:r>
          </a:p>
          <a:p>
            <a:pPr marL="342900" indent="-342900">
              <a:lnSpc>
                <a:spcPct val="150000"/>
              </a:lnSpc>
              <a:spcBef>
                <a:spcPts val="48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Sarclage : </a:t>
            </a:r>
            <a:r>
              <a:rPr lang="fr-CA" sz="2100" b="1" dirty="0">
                <a:latin typeface="Arial"/>
                <a:ea typeface="Arial"/>
                <a:cs typeface="Arial"/>
                <a:sym typeface="Arial"/>
              </a:rPr>
              <a:t>175 ha</a:t>
            </a:r>
            <a:endParaRPr lang="fr-CA" sz="2100" b="1"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indent="-342900">
              <a:lnSpc>
                <a:spcPct val="150000"/>
              </a:lnSpc>
              <a:spcBef>
                <a:spcPts val="480"/>
              </a:spcBef>
              <a:buClr>
                <a:srgbClr val="0BD0D9"/>
              </a:buClr>
              <a:buSzPts val="2280"/>
              <a:buFont typeface="Wingdings" panose="05000000000000000000" pitchFamily="2" charset="2"/>
              <a:buChar char="§"/>
            </a:pPr>
            <a:r>
              <a:rPr lang="fr-CA" sz="2100" dirty="0">
                <a:latin typeface="Arial"/>
                <a:ea typeface="Arial"/>
                <a:cs typeface="Arial"/>
                <a:sym typeface="Arial"/>
              </a:rPr>
              <a:t>Semis-direct : </a:t>
            </a:r>
            <a:r>
              <a:rPr lang="fr-CA" sz="2100" b="1" dirty="0">
                <a:latin typeface="Arial"/>
                <a:ea typeface="Arial"/>
                <a:cs typeface="Arial"/>
                <a:sym typeface="Arial"/>
              </a:rPr>
              <a:t>80 ha</a:t>
            </a:r>
            <a:endParaRPr lang="fr-CA" sz="2100" b="1"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Google Shape;463;p19">
            <a:extLst>
              <a:ext uri="{FF2B5EF4-FFF2-40B4-BE49-F238E27FC236}">
                <a16:creationId xmlns:a16="http://schemas.microsoft.com/office/drawing/2014/main" id="{0963BB73-A74E-AF96-7FFA-84C72C820B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13" y="5960214"/>
            <a:ext cx="798412" cy="77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64;p19">
            <a:extLst>
              <a:ext uri="{FF2B5EF4-FFF2-40B4-BE49-F238E27FC236}">
                <a16:creationId xmlns:a16="http://schemas.microsoft.com/office/drawing/2014/main" id="{AB98D5D0-B3FF-CF47-F687-88DFD57174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9562" y="5689600"/>
            <a:ext cx="2397125" cy="1042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556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DE491-525C-A80E-72A0-359EB88A4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11">
            <a:extLst>
              <a:ext uri="{FF2B5EF4-FFF2-40B4-BE49-F238E27FC236}">
                <a16:creationId xmlns:a16="http://schemas.microsoft.com/office/drawing/2014/main" id="{7547276C-8DF9-6C87-E932-D2B863A1EC3E}"/>
              </a:ext>
            </a:extLst>
          </p:cNvPr>
          <p:cNvSpPr txBox="1"/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vert="horz" lIns="0" tIns="45700" rIns="0" bIns="0" anchor="b" anchorCtr="0">
            <a:normAutofit fontScale="77500" lnSpcReduction="20000"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rgbClr val="4CE4AD"/>
              </a:buClr>
              <a:buSzPts val="3200"/>
            </a:pP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PROJET VITRINE - SAINT-PIERRE</a:t>
            </a:r>
          </a:p>
        </p:txBody>
      </p:sp>
      <p:pic>
        <p:nvPicPr>
          <p:cNvPr id="5" name="Image 4" descr="Une image contenant ciel, personne, habits, plein air&#10;&#10;Le contenu généré par l’IA peut être incorrect.">
            <a:extLst>
              <a:ext uri="{FF2B5EF4-FFF2-40B4-BE49-F238E27FC236}">
                <a16:creationId xmlns:a16="http://schemas.microsoft.com/office/drawing/2014/main" id="{EBE63D10-7D7B-9F05-AC75-099BB8F4B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2" b="20707"/>
          <a:stretch/>
        </p:blipFill>
        <p:spPr>
          <a:xfrm>
            <a:off x="534690" y="1916888"/>
            <a:ext cx="7741403" cy="4128748"/>
          </a:xfrm>
          <a:prstGeom prst="rect">
            <a:avLst/>
          </a:prstGeom>
          <a:noFill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D4375D2-BCAC-B466-47A1-5D6B1853471C}"/>
              </a:ext>
            </a:extLst>
          </p:cNvPr>
          <p:cNvSpPr txBox="1"/>
          <p:nvPr/>
        </p:nvSpPr>
        <p:spPr>
          <a:xfrm>
            <a:off x="0" y="612312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Développement d’un projet de compostage agricole à grande échelle surtout en hiver</a:t>
            </a:r>
          </a:p>
          <a:p>
            <a:pPr marL="342900" indent="-342900" algn="ctr">
              <a:buAutoNum type="arabicPeriod"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Recherche en lutte intégrée contre la mouche Cécidomyie</a:t>
            </a:r>
          </a:p>
        </p:txBody>
      </p:sp>
    </p:spTree>
    <p:extLst>
      <p:ext uri="{BB962C8B-B14F-4D97-AF65-F5344CB8AC3E}">
        <p14:creationId xmlns:p14="http://schemas.microsoft.com/office/powerpoint/2010/main" val="3901958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intérieur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1276D948-996E-DD5F-BB06-901FF710B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37" y="3543968"/>
            <a:ext cx="5892763" cy="33140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A76C27-12E9-CFBB-516A-031A6EB5A527}"/>
              </a:ext>
            </a:extLst>
          </p:cNvPr>
          <p:cNvSpPr txBox="1"/>
          <p:nvPr/>
        </p:nvSpPr>
        <p:spPr>
          <a:xfrm>
            <a:off x="4194208" y="787107"/>
            <a:ext cx="494979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  <a:latin typeface="Arial"/>
                <a:cs typeface="Arial"/>
              </a:rPr>
              <a:t>Journées Agroenvironnement Roussillon et environs </a:t>
            </a:r>
          </a:p>
          <a:p>
            <a:pPr algn="ctr"/>
            <a:r>
              <a:rPr lang="fr-FR" sz="2800" b="1" dirty="0">
                <a:solidFill>
                  <a:schemeClr val="accent1"/>
                </a:solidFill>
                <a:latin typeface="Arial"/>
                <a:cs typeface="Arial"/>
              </a:rPr>
              <a:t>2023 et 2025</a:t>
            </a:r>
            <a:endParaRPr lang="en-US" sz="28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9" name="Image 8" descr="Une image contenant meubles, habits, intérieur, personne&#10;&#10;Description générée automatiquement">
            <a:extLst>
              <a:ext uri="{FF2B5EF4-FFF2-40B4-BE49-F238E27FC236}">
                <a16:creationId xmlns:a16="http://schemas.microsoft.com/office/drawing/2014/main" id="{94BEF8BA-BB2A-9E80-F3A2-3FB1C3B89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3" y="114968"/>
            <a:ext cx="4058265" cy="47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243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053FF-11B1-8B6E-7493-BB49BDBD7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40;p10">
            <a:extLst>
              <a:ext uri="{FF2B5EF4-FFF2-40B4-BE49-F238E27FC236}">
                <a16:creationId xmlns:a16="http://schemas.microsoft.com/office/drawing/2014/main" id="{37359382-F995-A118-2455-082A084FC3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981" t="11914" r="9796" b="13143"/>
          <a:stretch/>
        </p:blipFill>
        <p:spPr>
          <a:xfrm>
            <a:off x="6362699" y="5589588"/>
            <a:ext cx="2627312" cy="114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41;p10" descr="OBV logo">
            <a:extLst>
              <a:ext uri="{FF2B5EF4-FFF2-40B4-BE49-F238E27FC236}">
                <a16:creationId xmlns:a16="http://schemas.microsoft.com/office/drawing/2014/main" id="{115A5834-7594-F007-5C2A-E3B5023EF0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112" y="5635249"/>
            <a:ext cx="1100137" cy="11001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6AEBCC-5456-3C08-3682-0665A141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Pourquoi de telles différences?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FCBF267-3E1B-0BEE-3606-B1DDAF09E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SAINT-RÉGIS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FFD93BF-A3C0-DE14-A227-092A6646696E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SAINT-PIERRE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05CBD1D-D4C1-FCFD-66FF-2F923FEE3C4D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Problèmes concrets pour les producteurs agricoles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Travail de mobilisation active à l’échelle du bassin versant dès 2017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Leadership local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Employés d’expérience et visionnaires à l’OBV SCABRIC</a:t>
            </a:r>
          </a:p>
          <a:p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93C72F4E-4C57-4ADA-C74B-33DF4F06F98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Problèmes concrets pour les producteurs agricoles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Aucun travail de mobilisation active à l’échelle du bassin versant avant le projet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Transition Prime-Vert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Aucun leadership local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Départs et nouveautés à l’OBV SCABRIC</a:t>
            </a:r>
          </a:p>
          <a:p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60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3;p31">
            <a:extLst>
              <a:ext uri="{FF2B5EF4-FFF2-40B4-BE49-F238E27FC236}">
                <a16:creationId xmlns:a16="http://schemas.microsoft.com/office/drawing/2014/main" id="{A4201BB0-B637-978D-61E3-A24366824EA2}"/>
              </a:ext>
            </a:extLst>
          </p:cNvPr>
          <p:cNvSpPr txBox="1">
            <a:spLocks/>
          </p:cNvSpPr>
          <p:nvPr/>
        </p:nvSpPr>
        <p:spPr>
          <a:xfrm>
            <a:off x="0" y="908720"/>
            <a:ext cx="9035480" cy="146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4CE0EA"/>
              </a:buClr>
              <a:buSzPct val="100000"/>
            </a:pPr>
            <a:r>
              <a:rPr lang="fr-CA" sz="3000" b="1">
                <a:solidFill>
                  <a:srgbClr val="0070C0"/>
                </a:solidFill>
                <a:latin typeface="Arial"/>
                <a:ea typeface="Calibri"/>
                <a:cs typeface="Arial"/>
                <a:sym typeface="Calibri"/>
              </a:rPr>
              <a:t>COLLABORATION DANS LE CADRE DES PROJETS EN AGROENVIRONNEMENT</a:t>
            </a:r>
            <a:br>
              <a:rPr lang="fr-CA" sz="3000" b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endParaRPr lang="fr-CA" sz="3000" b="1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Google Shape;604;p31" descr="Free Images : achievement, agreement, arms, business ...">
            <a:extLst>
              <a:ext uri="{FF2B5EF4-FFF2-40B4-BE49-F238E27FC236}">
                <a16:creationId xmlns:a16="http://schemas.microsoft.com/office/drawing/2014/main" id="{78CC8790-183A-2D29-D35E-F34D1E0537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694" b="20678"/>
          <a:stretch/>
        </p:blipFill>
        <p:spPr>
          <a:xfrm>
            <a:off x="108520" y="2286000"/>
            <a:ext cx="903548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643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3;p37">
            <a:extLst>
              <a:ext uri="{FF2B5EF4-FFF2-40B4-BE49-F238E27FC236}">
                <a16:creationId xmlns:a16="http://schemas.microsoft.com/office/drawing/2014/main" id="{B2A6EEE0-FB3A-7FB4-3173-105CA9FCDE9F}"/>
              </a:ext>
            </a:extLst>
          </p:cNvPr>
          <p:cNvSpPr txBox="1">
            <a:spLocks/>
          </p:cNvSpPr>
          <p:nvPr/>
        </p:nvSpPr>
        <p:spPr>
          <a:xfrm>
            <a:off x="-178604" y="1181884"/>
            <a:ext cx="9144000" cy="146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4CE0EA"/>
              </a:buClr>
              <a:buSzPts val="3700"/>
            </a:pPr>
            <a:r>
              <a:rPr lang="fr-FR" sz="3000" b="1">
                <a:latin typeface="Arial"/>
                <a:ea typeface="Arial"/>
                <a:cs typeface="Arial"/>
                <a:sym typeface="Arial"/>
              </a:rPr>
              <a:t>SUGGESTIONS ET QUESTIONS </a:t>
            </a:r>
            <a:br>
              <a:rPr lang="fr-FR" sz="3000" b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endParaRPr lang="fr-FR" sz="3000" b="1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Google Shape;678;p37">
            <a:extLst>
              <a:ext uri="{FF2B5EF4-FFF2-40B4-BE49-F238E27FC236}">
                <a16:creationId xmlns:a16="http://schemas.microsoft.com/office/drawing/2014/main" id="{A7BAD9EF-072C-65D6-E65B-6D52EC1466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48462" y="5815012"/>
            <a:ext cx="2395537" cy="104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79;p37">
            <a:extLst>
              <a:ext uri="{FF2B5EF4-FFF2-40B4-BE49-F238E27FC236}">
                <a16:creationId xmlns:a16="http://schemas.microsoft.com/office/drawing/2014/main" id="{BAE8BE14-0C9F-3AA6-8A1A-7A4B6FCCB5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40437"/>
            <a:ext cx="811212" cy="8175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08FD9D4-8235-F436-9D4E-2799CD0EC14C}"/>
              </a:ext>
            </a:extLst>
          </p:cNvPr>
          <p:cNvSpPr txBox="1"/>
          <p:nvPr/>
        </p:nvSpPr>
        <p:spPr>
          <a:xfrm>
            <a:off x="953852" y="2968401"/>
            <a:ext cx="73011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fr-CA" sz="1800" b="1" i="0" u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Lien vers la capsule vidéo </a:t>
            </a:r>
            <a:r>
              <a:rPr lang="fr-CA" sz="1800" b="1" i="0" u="none" dirty="0" err="1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StabilisationSaint</a:t>
            </a:r>
            <a:r>
              <a:rPr lang="fr-CA" sz="1800" b="1" i="0" u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-Régis </a:t>
            </a:r>
          </a:p>
          <a:p>
            <a:pPr algn="ctr">
              <a:buClr>
                <a:schemeClr val="lt1"/>
              </a:buClr>
              <a:buSzPts val="1800"/>
            </a:pPr>
            <a:r>
              <a:rPr lang="fr-CA" sz="1800" b="1" i="0" u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version courte (5 minutes)  </a:t>
            </a:r>
            <a:endParaRPr lang="fr-C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https://www.youtube.com/watch?v=ri7mWhdc7RU</a:t>
            </a:r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fr-FR" sz="1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fr-FR" sz="1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lt1"/>
              </a:buClr>
              <a:buSzPts val="1800"/>
            </a:pPr>
            <a:r>
              <a:rPr lang="fr-CA" sz="1800" b="1" i="0" u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Lien vers la vidéo </a:t>
            </a:r>
            <a:r>
              <a:rPr lang="fr-CA" sz="1800" b="1" i="0" u="none" dirty="0" err="1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StabilisationSaint</a:t>
            </a:r>
            <a:r>
              <a:rPr lang="fr-CA" sz="1800" b="1" i="0" u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-Régis </a:t>
            </a:r>
          </a:p>
          <a:p>
            <a:pPr algn="ctr">
              <a:buClr>
                <a:schemeClr val="lt1"/>
              </a:buClr>
              <a:buSzPts val="1800"/>
            </a:pPr>
            <a:r>
              <a:rPr lang="fr-CA" sz="1800" b="1" i="0" u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version longue (20 minutes)</a:t>
            </a:r>
            <a:endParaRPr lang="fr-FR" sz="1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https://www.youtube.com/watch?v=sKqUKW4zqSE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fr-FR" sz="1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77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87;p38">
            <a:extLst>
              <a:ext uri="{FF2B5EF4-FFF2-40B4-BE49-F238E27FC236}">
                <a16:creationId xmlns:a16="http://schemas.microsoft.com/office/drawing/2014/main" id="{E76EB201-9D01-2A11-BDED-055487E82223}"/>
              </a:ext>
            </a:extLst>
          </p:cNvPr>
          <p:cNvSpPr txBox="1">
            <a:spLocks/>
          </p:cNvSpPr>
          <p:nvPr/>
        </p:nvSpPr>
        <p:spPr>
          <a:xfrm>
            <a:off x="572819" y="2207951"/>
            <a:ext cx="7772400" cy="12210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4AE3AC"/>
              </a:buClr>
              <a:buSzPts val="5400"/>
            </a:pPr>
            <a:r>
              <a:rPr lang="fr-CA" sz="3000" b="1" dirty="0">
                <a:solidFill>
                  <a:srgbClr val="0070C0"/>
                </a:solidFill>
                <a:latin typeface="Arial"/>
                <a:ea typeface="Calibri"/>
                <a:cs typeface="Arial"/>
                <a:sym typeface="Calibri"/>
              </a:rPr>
              <a:t>MERCI POUR VOTRE ÉCOUTE ET VOTRE PARTICIPATION!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3A151B-08A8-A229-19AC-DD1FCF759D48}"/>
              </a:ext>
            </a:extLst>
          </p:cNvPr>
          <p:cNvSpPr txBox="1"/>
          <p:nvPr/>
        </p:nvSpPr>
        <p:spPr>
          <a:xfrm>
            <a:off x="0" y="5460998"/>
            <a:ext cx="9144000" cy="13970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fr-CA"/>
          </a:p>
        </p:txBody>
      </p:sp>
      <p:pic>
        <p:nvPicPr>
          <p:cNvPr id="8" name="Google Shape;237;p1" descr="OBV logo">
            <a:extLst>
              <a:ext uri="{FF2B5EF4-FFF2-40B4-BE49-F238E27FC236}">
                <a16:creationId xmlns:a16="http://schemas.microsoft.com/office/drawing/2014/main" id="{32738AA9-FCD1-5A62-965D-47F5525EBB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112" y="5632450"/>
            <a:ext cx="1101725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8;p1">
            <a:extLst>
              <a:ext uri="{FF2B5EF4-FFF2-40B4-BE49-F238E27FC236}">
                <a16:creationId xmlns:a16="http://schemas.microsoft.com/office/drawing/2014/main" id="{3717FBCC-C0B8-3EA4-2D26-7FF6B253EA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1234665" y="5646184"/>
            <a:ext cx="2575121" cy="1092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77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D01383-2201-DF25-5D3E-6F36EC12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b">
            <a:normAutofit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Pourquoi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B723129-9C9F-E996-065F-C07B36A52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2" b="16527"/>
          <a:stretch/>
        </p:blipFill>
        <p:spPr>
          <a:xfrm>
            <a:off x="457200" y="1935480"/>
            <a:ext cx="8229600" cy="4389120"/>
          </a:xfrm>
          <a:noFill/>
        </p:spPr>
      </p:pic>
      <p:pic>
        <p:nvPicPr>
          <p:cNvPr id="6" name="Google Shape;340;p10">
            <a:extLst>
              <a:ext uri="{FF2B5EF4-FFF2-40B4-BE49-F238E27FC236}">
                <a16:creationId xmlns:a16="http://schemas.microsoft.com/office/drawing/2014/main" id="{4C094133-38EA-A581-C35E-27A90E637E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81" t="11914" r="9796" b="13143"/>
          <a:stretch/>
        </p:blipFill>
        <p:spPr>
          <a:xfrm>
            <a:off x="6362699" y="5589588"/>
            <a:ext cx="2627312" cy="114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1;p10" descr="OBV logo">
            <a:extLst>
              <a:ext uri="{FF2B5EF4-FFF2-40B4-BE49-F238E27FC236}">
                <a16:creationId xmlns:a16="http://schemas.microsoft.com/office/drawing/2014/main" id="{5823F569-E185-A23B-DDF5-C5D19E7FB5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112" y="5619751"/>
            <a:ext cx="1100137" cy="110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9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076B5F-CDA6-53D5-9A08-4F110425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64" y="35037"/>
            <a:ext cx="5285243" cy="6839726"/>
          </a:xfrm>
          <a:prstGeom prst="rect">
            <a:avLst/>
          </a:prstGeom>
        </p:spPr>
      </p:pic>
      <p:pic>
        <p:nvPicPr>
          <p:cNvPr id="3" name="Graphique 2" descr="Appareil photo avec un remplissage uni">
            <a:extLst>
              <a:ext uri="{FF2B5EF4-FFF2-40B4-BE49-F238E27FC236}">
                <a16:creationId xmlns:a16="http://schemas.microsoft.com/office/drawing/2014/main" id="{D68149AC-1B10-920F-2A34-27ADF0F3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4032" y="457200"/>
            <a:ext cx="483223" cy="4832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392123-FA64-3E8A-2AA8-3A62EB080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843" y="481712"/>
            <a:ext cx="4115157" cy="2194750"/>
          </a:xfrm>
          <a:prstGeom prst="rect">
            <a:avLst/>
          </a:prstGeom>
        </p:spPr>
      </p:pic>
      <p:pic>
        <p:nvPicPr>
          <p:cNvPr id="7" name="Graphique 6" descr="Eau avec un remplissage uni">
            <a:extLst>
              <a:ext uri="{FF2B5EF4-FFF2-40B4-BE49-F238E27FC236}">
                <a16:creationId xmlns:a16="http://schemas.microsoft.com/office/drawing/2014/main" id="{C9538B2D-6001-943D-F6A1-DB776E268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703" y="3642181"/>
            <a:ext cx="1328900" cy="1328900"/>
          </a:xfrm>
          <a:prstGeom prst="rect">
            <a:avLst/>
          </a:prstGeom>
        </p:spPr>
      </p:pic>
      <p:pic>
        <p:nvPicPr>
          <p:cNvPr id="8" name="Google Shape;340;p10">
            <a:extLst>
              <a:ext uri="{FF2B5EF4-FFF2-40B4-BE49-F238E27FC236}">
                <a16:creationId xmlns:a16="http://schemas.microsoft.com/office/drawing/2014/main" id="{D1AADD82-36D4-901E-DC54-1595EEB484F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7981" t="11914" r="9796" b="13143"/>
          <a:stretch/>
        </p:blipFill>
        <p:spPr>
          <a:xfrm>
            <a:off x="6362699" y="5589588"/>
            <a:ext cx="2627312" cy="114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1;p10" descr="OBV logo">
            <a:extLst>
              <a:ext uri="{FF2B5EF4-FFF2-40B4-BE49-F238E27FC236}">
                <a16:creationId xmlns:a16="http://schemas.microsoft.com/office/drawing/2014/main" id="{26901A42-A734-3A16-22FA-842CCD091ED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8112" y="5619751"/>
            <a:ext cx="1100137" cy="110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3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117DC-A42E-6A34-1A62-F69BF0D9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Pourquoi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ACA471-084E-9C4C-756D-0E104CA8C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331" y="-61993"/>
            <a:ext cx="5423181" cy="6995237"/>
          </a:xfrm>
        </p:spPr>
      </p:pic>
      <p:pic>
        <p:nvPicPr>
          <p:cNvPr id="7" name="Graphique 6" descr="Argent avec un remplissage uni">
            <a:extLst>
              <a:ext uri="{FF2B5EF4-FFF2-40B4-BE49-F238E27FC236}">
                <a16:creationId xmlns:a16="http://schemas.microsoft.com/office/drawing/2014/main" id="{E087811C-9F43-0F63-3E2C-1F7DD6B8E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148" y="2613169"/>
            <a:ext cx="1604075" cy="1604075"/>
          </a:xfrm>
          <a:prstGeom prst="rect">
            <a:avLst/>
          </a:prstGeom>
        </p:spPr>
      </p:pic>
      <p:pic>
        <p:nvPicPr>
          <p:cNvPr id="8" name="Google Shape;340;p10">
            <a:extLst>
              <a:ext uri="{FF2B5EF4-FFF2-40B4-BE49-F238E27FC236}">
                <a16:creationId xmlns:a16="http://schemas.microsoft.com/office/drawing/2014/main" id="{47D0718F-0A2C-158D-C6A8-65848B5F04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981" t="11914" r="9796" b="13143"/>
          <a:stretch/>
        </p:blipFill>
        <p:spPr>
          <a:xfrm>
            <a:off x="6362699" y="5589588"/>
            <a:ext cx="2627312" cy="114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1;p10" descr="OBV logo">
            <a:extLst>
              <a:ext uri="{FF2B5EF4-FFF2-40B4-BE49-F238E27FC236}">
                <a16:creationId xmlns:a16="http://schemas.microsoft.com/office/drawing/2014/main" id="{2C747632-7045-541A-DE2D-1F228CA12A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112" y="5619751"/>
            <a:ext cx="1100137" cy="110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6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771EB-CE9B-4EF0-1F34-ADB6837E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3091912" cy="1143000"/>
          </a:xfrm>
        </p:spPr>
        <p:txBody>
          <a:bodyPr vert="horz" lIns="0" rIns="0" bIns="0" anchor="b">
            <a:normAutofit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Pourquoi?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F4F338-B295-EDCE-2C99-D06D0A81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66" y="2056126"/>
            <a:ext cx="6935492" cy="430000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362637D-F881-A99A-4A28-C20C04BD7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493" y="2116016"/>
            <a:ext cx="2127141" cy="27328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0" rIns="91440" bIns="45720" numCol="1" anchorCtr="0" compatLnSpc="1">
            <a:prstTxWarp prst="textNoShape">
              <a:avLst/>
            </a:prstTxWarp>
            <a:normAutofit fontScale="62500" lnSpcReduction="20000"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5000"/>
              <a:tabLst/>
            </a:pPr>
            <a:r>
              <a:rPr lang="en-US" altLang="fr-FR" sz="26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Fréquence</a:t>
            </a: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relative </a:t>
            </a:r>
            <a:r>
              <a:rPr lang="en-US" altLang="fr-FR" sz="26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d’appels</a:t>
            </a: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au CAPQ par </a:t>
            </a:r>
            <a:r>
              <a:rPr lang="en-US" altLang="fr-FR" sz="26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catégorie</a:t>
            </a: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de pesticides </a:t>
            </a:r>
            <a:r>
              <a:rPr lang="en-US" altLang="fr-FR" sz="26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selon</a:t>
            </a: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la </a:t>
            </a:r>
            <a:r>
              <a:rPr lang="en-US" altLang="fr-FR" sz="26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toxicité</a:t>
            </a: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lang="en-US" altLang="fr-FR" sz="26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potentielle</a:t>
            </a: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lang="en-US" altLang="fr-FR" sz="26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l’évolution</a:t>
            </a: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finale et le lieu de </a:t>
            </a:r>
            <a:r>
              <a:rPr lang="en-US" altLang="fr-FR" sz="26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traitement</a:t>
            </a: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</a:p>
          <a:p>
            <a:pPr marR="0" lvl="0" algn="ctr" defTabSz="91440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5000"/>
              <a:tabLst/>
            </a:pPr>
            <a:r>
              <a:rPr lang="en-US" altLang="fr-FR" sz="2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Québec, 2013-2015  </a:t>
            </a:r>
            <a:endParaRPr lang="en-US" altLang="fr-FR" sz="26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66C9C8-2542-52C6-AB88-E63EFE0D20D2}"/>
              </a:ext>
            </a:extLst>
          </p:cNvPr>
          <p:cNvSpPr txBox="1"/>
          <p:nvPr/>
        </p:nvSpPr>
        <p:spPr>
          <a:xfrm>
            <a:off x="0" y="6242003"/>
            <a:ext cx="914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https://www.inspq.qc.ca/bise/portrait-appels-centre-antipoison-quebec-categorie-pesticides-pertinence-implications</a:t>
            </a:r>
          </a:p>
        </p:txBody>
      </p:sp>
      <p:pic>
        <p:nvPicPr>
          <p:cNvPr id="7" name="Graphique 6" descr="Médical avec un remplissage uni">
            <a:extLst>
              <a:ext uri="{FF2B5EF4-FFF2-40B4-BE49-F238E27FC236}">
                <a16:creationId xmlns:a16="http://schemas.microsoft.com/office/drawing/2014/main" id="{562DABAD-E90B-7C87-ACDF-56261B02E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0" y="824011"/>
            <a:ext cx="1232115" cy="12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9;p32">
            <a:extLst>
              <a:ext uri="{FF2B5EF4-FFF2-40B4-BE49-F238E27FC236}">
                <a16:creationId xmlns:a16="http://schemas.microsoft.com/office/drawing/2014/main" id="{1C33CF37-496C-FD1C-89BF-CD85D3B50C33}"/>
              </a:ext>
            </a:extLst>
          </p:cNvPr>
          <p:cNvSpPr txBox="1"/>
          <p:nvPr/>
        </p:nvSpPr>
        <p:spPr>
          <a:xfrm>
            <a:off x="144466" y="936324"/>
            <a:ext cx="914558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4CE4AD"/>
              </a:buClr>
              <a:buSzPts val="3200"/>
            </a:pPr>
            <a:r>
              <a:rPr lang="fr-FR" sz="3000" b="1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NOS PARTENAIRES DES PROJETS EN AGROENVIRONNEMENT</a:t>
            </a:r>
            <a:endParaRPr lang="fr-FR" sz="300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67827EE-CEE0-8077-4ABC-E36B0E92D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1" y="2066012"/>
            <a:ext cx="3258986" cy="1014087"/>
          </a:xfrm>
          <a:prstGeom prst="rect">
            <a:avLst/>
          </a:prstGeom>
        </p:spPr>
      </p:pic>
      <p:pic>
        <p:nvPicPr>
          <p:cNvPr id="7" name="Image 6" descr="Une image contenant texte, clipart, signe&#10;&#10;Description générée automatiquement">
            <a:extLst>
              <a:ext uri="{FF2B5EF4-FFF2-40B4-BE49-F238E27FC236}">
                <a16:creationId xmlns:a16="http://schemas.microsoft.com/office/drawing/2014/main" id="{198E1B58-2B82-6877-D318-F9EEBAD1F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19" y="5386583"/>
            <a:ext cx="2169613" cy="458505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C462F58-C96E-A5FE-2D94-94F49865F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19" y="4131893"/>
            <a:ext cx="2221935" cy="1068105"/>
          </a:xfrm>
          <a:prstGeom prst="rect">
            <a:avLst/>
          </a:prstGeom>
        </p:spPr>
      </p:pic>
      <p:pic>
        <p:nvPicPr>
          <p:cNvPr id="9" name="Image 8" descr="Une image contenant Police, logo, conception, Graphique&#10;&#10;Description générée automatiquement">
            <a:extLst>
              <a:ext uri="{FF2B5EF4-FFF2-40B4-BE49-F238E27FC236}">
                <a16:creationId xmlns:a16="http://schemas.microsoft.com/office/drawing/2014/main" id="{A9B73C1C-8301-10EA-CB4B-63E0CAAF5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400" y="2160478"/>
            <a:ext cx="1241773" cy="1232248"/>
          </a:xfrm>
          <a:prstGeom prst="rect">
            <a:avLst/>
          </a:prstGeom>
        </p:spPr>
      </p:pic>
      <p:pic>
        <p:nvPicPr>
          <p:cNvPr id="10" name="Image 9" descr="Une image contenant texte, Police, graphisme, Graphique&#10;&#10;Description générée automatiquement">
            <a:extLst>
              <a:ext uri="{FF2B5EF4-FFF2-40B4-BE49-F238E27FC236}">
                <a16:creationId xmlns:a16="http://schemas.microsoft.com/office/drawing/2014/main" id="{651798F0-CF89-ED4F-7741-883D7F888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823" y="5693274"/>
            <a:ext cx="1611944" cy="888958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1504B7A-69DE-0A5E-3A34-92BEBBC32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587" y="4546882"/>
            <a:ext cx="1846415" cy="906180"/>
          </a:xfrm>
          <a:prstGeom prst="rect">
            <a:avLst/>
          </a:prstGeom>
        </p:spPr>
      </p:pic>
      <p:pic>
        <p:nvPicPr>
          <p:cNvPr id="12" name="Image 11" descr="Une image contenant texte, Graphique, conception, graphique vectoriel&#10;&#10;Description générée automatiquement">
            <a:extLst>
              <a:ext uri="{FF2B5EF4-FFF2-40B4-BE49-F238E27FC236}">
                <a16:creationId xmlns:a16="http://schemas.microsoft.com/office/drawing/2014/main" id="{722D2BB4-6371-238D-4DCC-5DBBD8862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3455" y="3429261"/>
            <a:ext cx="2038350" cy="876300"/>
          </a:xfrm>
          <a:prstGeom prst="rect">
            <a:avLst/>
          </a:prstGeom>
        </p:spPr>
      </p:pic>
      <p:pic>
        <p:nvPicPr>
          <p:cNvPr id="13" name="Image 12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ACE1F31D-8012-063E-BBC0-B5BFBECAC9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2405" y="3587662"/>
            <a:ext cx="2206670" cy="1018785"/>
          </a:xfrm>
          <a:prstGeom prst="rect">
            <a:avLst/>
          </a:prstGeom>
        </p:spPr>
      </p:pic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6D6ECDC-D125-AC89-8D77-7625506F06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8781" y="3389269"/>
            <a:ext cx="1637779" cy="987599"/>
          </a:xfrm>
          <a:prstGeom prst="rect">
            <a:avLst/>
          </a:prstGeom>
        </p:spPr>
      </p:pic>
      <p:pic>
        <p:nvPicPr>
          <p:cNvPr id="15" name="Image 1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D40D4356-2F41-4161-2151-E299BD7EB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5047" y="4472183"/>
            <a:ext cx="2041743" cy="1222593"/>
          </a:xfrm>
          <a:prstGeom prst="rect">
            <a:avLst/>
          </a:prstGeom>
        </p:spPr>
      </p:pic>
      <p:pic>
        <p:nvPicPr>
          <p:cNvPr id="17" name="Image 1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CD7C74E-5681-0F9E-14C7-38DE2299C3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4938" y="5526066"/>
            <a:ext cx="942563" cy="1275569"/>
          </a:xfrm>
          <a:prstGeom prst="rect">
            <a:avLst/>
          </a:prstGeom>
        </p:spPr>
      </p:pic>
      <p:pic>
        <p:nvPicPr>
          <p:cNvPr id="18" name="Image 1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81BD6CF4-A946-43DF-B192-A2483C96F4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4667" y="2249138"/>
            <a:ext cx="1946885" cy="950544"/>
          </a:xfrm>
          <a:prstGeom prst="rect">
            <a:avLst/>
          </a:prstGeom>
        </p:spPr>
      </p:pic>
      <p:pic>
        <p:nvPicPr>
          <p:cNvPr id="19" name="Image 18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821DE4B3-172C-CC50-E1B2-485C0D8A8C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9268" y="4645329"/>
            <a:ext cx="1707846" cy="1283396"/>
          </a:xfrm>
          <a:prstGeom prst="rect">
            <a:avLst/>
          </a:prstGeom>
        </p:spPr>
      </p:pic>
      <p:pic>
        <p:nvPicPr>
          <p:cNvPr id="20" name="Image 19" descr="Une image contenant Caractère coloré, graphique vectoriel, art&#10;&#10;Description générée automatiquement">
            <a:extLst>
              <a:ext uri="{FF2B5EF4-FFF2-40B4-BE49-F238E27FC236}">
                <a16:creationId xmlns:a16="http://schemas.microsoft.com/office/drawing/2014/main" id="{25109D2A-AEF8-9EB2-BA83-058E1F1135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5351" y="2162502"/>
            <a:ext cx="1428750" cy="1343025"/>
          </a:xfrm>
          <a:prstGeom prst="rect">
            <a:avLst/>
          </a:prstGeom>
        </p:spPr>
      </p:pic>
      <p:pic>
        <p:nvPicPr>
          <p:cNvPr id="21" name="Image 20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882BBE1D-14D1-0D66-5FA0-61AB0AD598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08" y="6171287"/>
            <a:ext cx="2590931" cy="569674"/>
          </a:xfrm>
          <a:prstGeom prst="rect">
            <a:avLst/>
          </a:prstGeom>
        </p:spPr>
      </p:pic>
      <p:pic>
        <p:nvPicPr>
          <p:cNvPr id="2" name="Image 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39712F1-80DE-F24C-37E8-9BB2DF839A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1692" y="3201173"/>
            <a:ext cx="2543908" cy="678393"/>
          </a:xfrm>
          <a:prstGeom prst="rect">
            <a:avLst/>
          </a:prstGeom>
        </p:spPr>
      </p:pic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AAA047D-5012-AAD3-3D4F-A5D2DA881F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66188" y="5772149"/>
            <a:ext cx="1931378" cy="8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054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2DEFDB0E-029F-E821-336B-30DBB907C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34" y="2634684"/>
            <a:ext cx="4876800" cy="34480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AD4971-E677-90B9-6C99-6ADE7ACD7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" y="2634684"/>
            <a:ext cx="4419983" cy="33835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AD2731-89B8-75F6-FDF1-2F14B42C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Partage d’expérience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E94CA6-1786-0259-8DF5-446B96BCF5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Bons coups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F26DAC-5675-5502-D86B-14E6FC153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3059" y="1920085"/>
            <a:ext cx="4038600" cy="4434840"/>
          </a:xfrm>
        </p:spPr>
        <p:txBody>
          <a:bodyPr/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Défis et apprentissages</a:t>
            </a:r>
          </a:p>
          <a:p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340;p10">
            <a:extLst>
              <a:ext uri="{FF2B5EF4-FFF2-40B4-BE49-F238E27FC236}">
                <a16:creationId xmlns:a16="http://schemas.microsoft.com/office/drawing/2014/main" id="{B631A53A-AC47-1275-3C28-06639DBD5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981" t="11914" r="9796" b="13143"/>
          <a:stretch/>
        </p:blipFill>
        <p:spPr>
          <a:xfrm>
            <a:off x="7015219" y="5873858"/>
            <a:ext cx="1974792" cy="86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41;p10" descr="OBV logo">
            <a:extLst>
              <a:ext uri="{FF2B5EF4-FFF2-40B4-BE49-F238E27FC236}">
                <a16:creationId xmlns:a16="http://schemas.microsoft.com/office/drawing/2014/main" id="{BE7A6A91-D221-5462-DACD-9175008280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342" y="5892981"/>
            <a:ext cx="826907" cy="826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215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A414A8BC197A48B3B9BF97F85ED032" ma:contentTypeVersion="18" ma:contentTypeDescription="Crée un document." ma:contentTypeScope="" ma:versionID="c0ff02200bdd289b34b824986bbde571">
  <xsd:schema xmlns:xsd="http://www.w3.org/2001/XMLSchema" xmlns:xs="http://www.w3.org/2001/XMLSchema" xmlns:p="http://schemas.microsoft.com/office/2006/metadata/properties" xmlns:ns2="d087a735-462f-4f84-8e88-6926a9f765ae" xmlns:ns3="c6f45300-d32c-47cc-99a9-78df02162755" targetNamespace="http://schemas.microsoft.com/office/2006/metadata/properties" ma:root="true" ma:fieldsID="feb32cef4352cbf6faf5ac9393b1d0b8" ns2:_="" ns3:_="">
    <xsd:import namespace="d087a735-462f-4f84-8e88-6926a9f765ae"/>
    <xsd:import namespace="c6f45300-d32c-47cc-99a9-78df021627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7a735-462f-4f84-8e88-6926a9f765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f6617676-67c7-4faf-aa31-091d49aff2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45300-d32c-47cc-99a9-78df0216275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ec4752e-65d8-43c5-8d78-ba52193cad51}" ma:internalName="TaxCatchAll" ma:showField="CatchAllData" ma:web="c6f45300-d32c-47cc-99a9-78df021627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87a735-462f-4f84-8e88-6926a9f765ae">
      <Terms xmlns="http://schemas.microsoft.com/office/infopath/2007/PartnerControls"/>
    </lcf76f155ced4ddcb4097134ff3c332f>
    <TaxCatchAll xmlns="c6f45300-d32c-47cc-99a9-78df02162755" xsi:nil="true"/>
  </documentManagement>
</p:properties>
</file>

<file path=customXml/itemProps1.xml><?xml version="1.0" encoding="utf-8"?>
<ds:datastoreItem xmlns:ds="http://schemas.openxmlformats.org/officeDocument/2006/customXml" ds:itemID="{A9D2D052-2C7F-4585-8094-5425E3D152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6BFA7F-FE37-45CD-ADF1-C3670FAFB2A4}"/>
</file>

<file path=customXml/itemProps3.xml><?xml version="1.0" encoding="utf-8"?>
<ds:datastoreItem xmlns:ds="http://schemas.openxmlformats.org/officeDocument/2006/customXml" ds:itemID="{508C23B5-363E-4502-BD44-E4958C660ED2}">
  <ds:schemaRefs>
    <ds:schemaRef ds:uri="27c7fb4f-109d-4c4b-b887-e1801d18555e"/>
    <ds:schemaRef ds:uri="7b34b93f-4a20-4819-af1c-5f362548bc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513</TotalTime>
  <Words>748</Words>
  <Application>Microsoft Office PowerPoint</Application>
  <PresentationFormat>Affichage à l'écran (4:3)</PresentationFormat>
  <Paragraphs>147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Arial</vt:lpstr>
      <vt:lpstr>Arial Nova</vt:lpstr>
      <vt:lpstr>Calibri</vt:lpstr>
      <vt:lpstr>Constantia</vt:lpstr>
      <vt:lpstr>Wingdings</vt:lpstr>
      <vt:lpstr>Wingdings 2</vt:lpstr>
      <vt:lpstr>Wingdings,Sans-Serif</vt:lpstr>
      <vt:lpstr>Débit</vt:lpstr>
      <vt:lpstr>Présentation PowerPoint</vt:lpstr>
      <vt:lpstr>OBV SCABRIC.ca</vt:lpstr>
      <vt:lpstr>Présentation PowerPoint</vt:lpstr>
      <vt:lpstr>Pourquoi ?</vt:lpstr>
      <vt:lpstr>Présentation PowerPoint</vt:lpstr>
      <vt:lpstr>Pourquoi ?</vt:lpstr>
      <vt:lpstr>Pourquoi?</vt:lpstr>
      <vt:lpstr>Présentation PowerPoint</vt:lpstr>
      <vt:lpstr>Partage d’expérience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Pourquoi de telles différences?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Corridors verts et haies brise-vents :  Où en sommes-nous?</dc:title>
  <dc:creator>Geneviève</dc:creator>
  <cp:lastModifiedBy>Geneviève Audet</cp:lastModifiedBy>
  <cp:revision>20</cp:revision>
  <dcterms:created xsi:type="dcterms:W3CDTF">2018-02-07T15:25:29Z</dcterms:created>
  <dcterms:modified xsi:type="dcterms:W3CDTF">2025-05-05T22:17:57Z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0x010100CBA414A8BC197A48B3B9BF97F85ED032</vt:lpwstr>
  </property>
</Properties>
</file>