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29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customXml/itemProps1.xml" ContentType="application/vnd.openxmlformats-officedocument.customXmlPropertie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customXml/itemProps2.xml" ContentType="application/vnd.openxmlformats-officedocument.customXml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ppt/tags/tag19.xml" ContentType="application/vnd.openxmlformats-officedocument.presentationml.tags+xml"/>
  <Override PartName="/ppt/tags/tag21.xml" ContentType="application/vnd.openxmlformats-officedocument.presentationml.tags+xml"/>
  <Override PartName="/ppt/tags/tag4.xml" ContentType="application/vnd.openxmlformats-officedocument.presentationml.tags+xml"/>
  <Override PartName="/ppt/tags/tag22.xml" ContentType="application/vnd.openxmlformats-officedocument.presentationml.tags+xml"/>
  <Override PartName="/ppt/tags/tag5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6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0.xml" ContentType="application/vnd.openxmlformats-officedocument.presentationml.tags+xml"/>
  <Override PartName="/ppt/tags/tag28.xml" ContentType="application/vnd.openxmlformats-officedocument.presentationml.tags+xml"/>
  <Override PartName="/ppt/tags/tag7.xml" ContentType="application/vnd.openxmlformats-officedocument.presentationml.tags+xml"/>
  <Override PartName="/ppt/tags/tag3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56" r:id="rId4"/>
    <p:sldId id="271" r:id="rId5"/>
    <p:sldId id="320" r:id="rId6"/>
    <p:sldId id="321" r:id="rId7"/>
    <p:sldId id="312" r:id="rId8"/>
    <p:sldId id="319" r:id="rId9"/>
    <p:sldId id="317" r:id="rId10"/>
    <p:sldId id="311" r:id="rId11"/>
    <p:sldId id="322" r:id="rId12"/>
    <p:sldId id="287" r:id="rId13"/>
    <p:sldId id="30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1B6F14-603D-318E-BF7E-3D866E346B83}" name="Élodie Barrette" initials="ÉB" userId="S::elodie.barrette@fondationdelafaune.qc.ca::9a34609a-427a-4dca-a953-955128c7bd75" providerId="AD"/>
  <p188:author id="{FB31B888-B561-A9F1-28A1-2B4F2BB8566E}" name="Mylène Bergeron" initials="MB" userId="S::mylene.bergeron@fondationdelafaune.qc.ca::b75df674-df3d-4f74-8ed0-7ab7fbb000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F23"/>
    <a:srgbClr val="F6F9CF"/>
    <a:srgbClr val="EDF1A5"/>
    <a:srgbClr val="2A2A2A"/>
    <a:srgbClr val="F9FBE1"/>
    <a:srgbClr val="FCFDF1"/>
    <a:srgbClr val="E9EE8E"/>
    <a:srgbClr val="E2E862"/>
    <a:srgbClr val="5484A7"/>
    <a:srgbClr val="5E7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E7092-EEF0-49E9-89E9-C09AE11C75B1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4ECD7-90A2-496A-932C-410C7C1C139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672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C0BD3-DD41-1DE5-B1A8-E565C4136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E8485D-4B5A-2F3B-5E6E-66CD93424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6EE6A7-22A2-6DA1-0D7B-8B246E29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EEC809-9568-B35B-233D-3BE770A7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3BAD2F-7EB6-5DAA-2412-FFBB0BEA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5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DEEE8-5279-2581-F1F1-6EF462B2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CFA88E-CA98-4877-323C-6737869C4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64D0D3-FE3A-77B8-3D46-56A900117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9D4889-550D-F1D1-3304-4BD1A101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4E6532-C3E2-5B05-493C-EEE80EE7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316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FC7DA2-4907-D46A-125C-28DCEABD8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EFDEE8-EBFF-B715-98C4-3433D0DC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DEE4E0-DE7C-62C5-0F5A-3FBA583F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12A2D8-9E75-188D-9DFF-0CB48B97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0D4B51-643A-E3D4-3D7F-50E42F63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299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437D7-358D-5849-5698-1914A75A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677B9B-2D53-0449-E60A-19D2E453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E2A68F-7AB3-8138-B76B-09E4D7A4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E55BB-8D82-FC14-511D-9F6C1B55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CE1F95-8B9E-5EDE-DCAA-23B89325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095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51A7B-EEB0-4185-996C-284D790B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9FB865-3C57-2E5A-0968-E2BAB8FBE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DEF8FA-145C-2080-91BE-58001E86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A14589-135A-CD8A-1213-FFEABED0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8DCE41-B8A0-2BAC-F66E-B65457B9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419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3A6F1-1A85-3856-B366-8975F646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47B85-9B3A-4327-E025-7F19B9FB8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1E943A-9173-5021-41C1-518BAFFF0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E5F2C1-668E-30AB-AB5B-77B3B880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A967A5-BA2E-2161-4433-74D66579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1C163D-4B46-7ADA-03B1-23E299EB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49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4DE97-53C0-7831-1637-B289E231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82BFD3-3A5F-8FEB-2D16-1D217EB92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7079CD-92AB-3119-3255-5E4784A24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E39B61E-62AA-E995-281C-74E4AB9E0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FDEEA5-EC00-75D3-CC5B-29096619A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E7C8A8-46C3-2FC5-9FCB-727F0B3C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1DCFCE3-912F-5635-E385-3E82AFD1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591D4A-54C4-4296-529D-2507313E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588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86CD6-17C9-28B3-F82F-D7009F993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B05BA0-398A-496B-99B6-165F0267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732A7-F98E-DEED-4AAD-6B86442D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60C8C0-221E-37A6-C674-D83C70EB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377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84EC36-6B09-6A63-D0FE-C244C527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D58393-D7A4-C92B-1ECD-4A37D88F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0F7705-1249-6F31-FCAB-7929A4CA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51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DD73D-2713-6B0F-4FAD-9C7B81BF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542716-1B8D-A7ED-1857-6FD0F60E0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F29744-70BD-83B5-17B4-E7ED39CAE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583780-F9D6-08CF-A994-CFFC6CF97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F5E3A6-4B68-E1F2-4DE7-0B822B6E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37360F-ABAE-3507-F669-22DD9D1C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939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804B0-140E-2E13-3458-AD62B344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DE2680-2B5F-EAB3-03BC-DDB9B73FD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942868-384D-30CB-124A-22FD62686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320A30-70CB-C93B-8CF6-A64AD2A3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F74BDD-E2C9-72A7-C3F5-7A97D96F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094984-E67F-A99C-237D-DB721246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025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FDD79D-5908-A4E3-459D-B1F84C76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5A28B8-EEB3-38CB-ECA2-1CC87C0BE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4B3DB5-AA60-6CC6-C38B-216F2D591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31A6-06C5-44C9-9C22-45720892B9D9}" type="datetimeFigureOut">
              <a:rPr lang="fr-CA" smtClean="0"/>
              <a:t>2025-04-01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E9B547-126D-3C8C-C389-715B8FACD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455588-653A-8740-592B-4C840AA4F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408A-4C84-49FE-A17E-CE856ECB5ED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52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3.jpe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1.xml"/><Relationship Id="rId7" Type="http://schemas.openxmlformats.org/officeDocument/2006/relationships/image" Target="../media/image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074EACC-22E8-FB36-7AC1-FFD0C6026F66}"/>
              </a:ext>
            </a:extLst>
          </p:cNvPr>
          <p:cNvGrpSpPr>
            <a:grpSpLocks noGrp="1" noUngrp="1" noRot="1" noMove="1" noResize="1"/>
          </p:cNvGrpSpPr>
          <p:nvPr>
            <p:custDataLst>
              <p:tags r:id="rId1"/>
            </p:custDataLst>
          </p:nvPr>
        </p:nvGrpSpPr>
        <p:grpSpPr>
          <a:xfrm>
            <a:off x="1630823" y="1306981"/>
            <a:ext cx="8930354" cy="2910367"/>
            <a:chOff x="1639701" y="1440146"/>
            <a:chExt cx="8930354" cy="2910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AA8D919-FEF4-CEB5-DC26-2152834C566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01" y="1440146"/>
              <a:ext cx="7240208" cy="2379728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C6163CC-CDC9-FA01-556E-084E4DE00B3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27761" y="3981181"/>
              <a:ext cx="7442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latin typeface="+mj-lt"/>
                </a:rPr>
                <a:t>P</a:t>
              </a:r>
              <a:r>
                <a:rPr lang="fr-CA" i="0" dirty="0">
                  <a:effectLst/>
                  <a:latin typeface="+mj-lt"/>
                </a:rPr>
                <a:t>romouvoir la conservation et la mise en valeur de la faune et de son habitat</a:t>
              </a:r>
              <a:endParaRPr lang="fr-CA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CE3B8BB-1BA2-7ED5-E569-44FC46671F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3237">
            <a:off x="-3765834" y="2774957"/>
            <a:ext cx="6858000" cy="6858000"/>
          </a:xfrm>
          <a:prstGeom prst="rect">
            <a:avLst/>
          </a:prstGeom>
        </p:spPr>
      </p:pic>
      <p:pic>
        <p:nvPicPr>
          <p:cNvPr id="13" name="Image 12" descr="Une image contenant cercle&#10;&#10;Description générée automatiquement">
            <a:extLst>
              <a:ext uri="{FF2B5EF4-FFF2-40B4-BE49-F238E27FC236}">
                <a16:creationId xmlns:a16="http://schemas.microsoft.com/office/drawing/2014/main" id="{692DBF40-B1E7-1F6B-A0A0-31EA152FB6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30" y="-33277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9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CA4E43F-FDAA-95A1-0476-955A32FAAB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75550" y="776232"/>
            <a:ext cx="4417382" cy="1494240"/>
          </a:xfrm>
        </p:spPr>
        <p:txBody>
          <a:bodyPr>
            <a:normAutofit/>
          </a:bodyPr>
          <a:lstStyle/>
          <a:p>
            <a:r>
              <a:rPr lang="fr-CA" sz="4800" b="1" dirty="0">
                <a:solidFill>
                  <a:srgbClr val="2A2A2A"/>
                </a:solidFill>
                <a:latin typeface="+mn-lt"/>
              </a:rPr>
              <a:t>Pour plus d’informations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E12EAF-269C-7056-E550-7612ADD685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550" y="2563434"/>
            <a:ext cx="441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sz="1800" b="1" dirty="0">
                <a:solidFill>
                  <a:srgbClr val="2A2A2A"/>
                </a:solidFill>
                <a:latin typeface="+mj-lt"/>
              </a:rPr>
              <a:t>Jean-Éric Turcotte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B82DE6-7042-A360-630B-C7194852BA5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75550" y="2857765"/>
            <a:ext cx="441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dirty="0">
                <a:solidFill>
                  <a:srgbClr val="2A2A2A"/>
                </a:solidFill>
                <a:latin typeface="+mj-lt"/>
              </a:rPr>
              <a:t>Gestionnaire de programmes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2A2A2A"/>
                </a:solidFill>
                <a:latin typeface="+mj-lt"/>
              </a:rPr>
              <a:t>Fonds MB et Programme HQ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925F47-0BCE-A08E-6BEA-02C2FF1235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550" y="3640999"/>
            <a:ext cx="4417382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fr-FR" dirty="0">
                <a:solidFill>
                  <a:srgbClr val="2A2A2A"/>
                </a:solidFill>
                <a:latin typeface="+mj-lt"/>
                <a:cs typeface="Arial" panose="020B0604020202020204" pitchFamily="34" charset="0"/>
              </a:rPr>
              <a:t>Jean-eric.turcotte</a:t>
            </a:r>
            <a:r>
              <a:rPr lang="fr-FR" sz="1800" dirty="0">
                <a:solidFill>
                  <a:srgbClr val="2A2A2A"/>
                </a:solidFill>
                <a:latin typeface="+mj-lt"/>
                <a:cs typeface="Arial" panose="020B0604020202020204" pitchFamily="34" charset="0"/>
              </a:rPr>
              <a:t>@fondationdelafaune.qc.ca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E590E3-3E73-BD1D-A27C-5D97B84C27F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550" y="4042222"/>
            <a:ext cx="441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dirty="0">
                <a:solidFill>
                  <a:srgbClr val="2A2A2A"/>
                </a:solidFill>
                <a:latin typeface="+mj-lt"/>
              </a:rPr>
              <a:t>418 644-7926 poste 162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06599C-7FDB-9D38-6883-F3CF55E79C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6"/>
            </p:custDataLst>
          </p:nvPr>
        </p:nvSpPr>
        <p:spPr>
          <a:xfrm>
            <a:off x="2903746" y="5973433"/>
            <a:ext cx="2689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dirty="0">
                <a:solidFill>
                  <a:srgbClr val="2A2A2A"/>
                </a:solidFill>
                <a:latin typeface="+mj-lt"/>
              </a:rPr>
              <a:t>fondationdelafaune.qc.ca</a:t>
            </a:r>
          </a:p>
        </p:txBody>
      </p:sp>
      <p:pic>
        <p:nvPicPr>
          <p:cNvPr id="15" name="Image 14" descr="Une image contenant Graphique, créativité, astronomie, conception&#10;&#10;Description générée automatiquement">
            <a:extLst>
              <a:ext uri="{FF2B5EF4-FFF2-40B4-BE49-F238E27FC236}">
                <a16:creationId xmlns:a16="http://schemas.microsoft.com/office/drawing/2014/main" id="{73DBBD82-0891-F1F4-8C3D-993CA03F43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8" y="5024197"/>
            <a:ext cx="1622562" cy="1235918"/>
          </a:xfrm>
          <a:prstGeom prst="rect">
            <a:avLst/>
          </a:prstGeom>
        </p:spPr>
      </p:pic>
      <p:pic>
        <p:nvPicPr>
          <p:cNvPr id="14" name="Image 13" descr="Une image contenant mammifère, plein air, ours, herbe&#10;&#10;Description générée automatiquement">
            <a:extLst>
              <a:ext uri="{FF2B5EF4-FFF2-40B4-BE49-F238E27FC236}">
                <a16:creationId xmlns:a16="http://schemas.microsoft.com/office/drawing/2014/main" id="{5AE2AFD8-AEBE-7758-8996-08A870BF7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8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34" y="371763"/>
            <a:ext cx="4368129" cy="6116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2BE3CD5-B36E-9394-DAE3-1613B90150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6189034" y="6231478"/>
            <a:ext cx="1596635" cy="2762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2C195C5-9B9E-D5B1-52E2-182EFF7A4B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0"/>
            </p:custDataLst>
          </p:nvPr>
        </p:nvSpPr>
        <p:spPr>
          <a:xfrm>
            <a:off x="6680215" y="6240715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>
                <a:solidFill>
                  <a:srgbClr val="2A2A2A"/>
                </a:solidFill>
              </a:rPr>
              <a:t>Luc Farrell</a:t>
            </a:r>
          </a:p>
        </p:txBody>
      </p:sp>
    </p:spTree>
    <p:extLst>
      <p:ext uri="{BB962C8B-B14F-4D97-AF65-F5344CB8AC3E}">
        <p14:creationId xmlns:p14="http://schemas.microsoft.com/office/powerpoint/2010/main" val="187185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67FCBDF-D188-2489-1569-976670E55B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>
          <a:xfrm>
            <a:off x="2392218" y="3047571"/>
            <a:ext cx="7407564" cy="762857"/>
          </a:xfrm>
        </p:spPr>
        <p:txBody>
          <a:bodyPr>
            <a:noAutofit/>
          </a:bodyPr>
          <a:lstStyle/>
          <a:p>
            <a:pPr algn="ctr"/>
            <a:r>
              <a:rPr lang="fr-CA" sz="4800" b="1" dirty="0">
                <a:solidFill>
                  <a:schemeClr val="bg1"/>
                </a:solidFill>
                <a:latin typeface="+mn-lt"/>
              </a:rPr>
              <a:t>Merci de votre attention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08E56B-234B-6052-5564-8EB671D5E0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3237">
            <a:off x="-3765834" y="2774957"/>
            <a:ext cx="6858000" cy="6858000"/>
          </a:xfrm>
          <a:prstGeom prst="rect">
            <a:avLst/>
          </a:prstGeom>
        </p:spPr>
      </p:pic>
      <p:pic>
        <p:nvPicPr>
          <p:cNvPr id="8" name="Image 7" descr="Une image contenant cercle&#10;&#10;Description générée automatiquement">
            <a:extLst>
              <a:ext uri="{FF2B5EF4-FFF2-40B4-BE49-F238E27FC236}">
                <a16:creationId xmlns:a16="http://schemas.microsoft.com/office/drawing/2014/main" id="{22002D97-57FA-2556-65CB-FB8B2B845E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30" y="-3327788"/>
            <a:ext cx="6858000" cy="6858000"/>
          </a:xfrm>
          <a:prstGeom prst="rect">
            <a:avLst/>
          </a:prstGeom>
        </p:spPr>
      </p:pic>
      <p:pic>
        <p:nvPicPr>
          <p:cNvPr id="3" name="Image 2" descr="Une image contenant Graphique, graphisme, conception&#10;&#10;Description générée automatiquement">
            <a:extLst>
              <a:ext uri="{FF2B5EF4-FFF2-40B4-BE49-F238E27FC236}">
                <a16:creationId xmlns:a16="http://schemas.microsoft.com/office/drawing/2014/main" id="{8DCC821A-083E-5CB6-6838-0B433954F5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1" y="509875"/>
            <a:ext cx="4261113" cy="12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67FCBDF-D188-2489-1569-976670E55B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>
          <a:xfrm>
            <a:off x="2392217" y="2523352"/>
            <a:ext cx="7407564" cy="762857"/>
          </a:xfrm>
        </p:spPr>
        <p:txBody>
          <a:bodyPr>
            <a:noAutofit/>
          </a:bodyPr>
          <a:lstStyle/>
          <a:p>
            <a:pPr algn="ctr"/>
            <a:r>
              <a:rPr lang="fr-CA" sz="3600" dirty="0">
                <a:solidFill>
                  <a:schemeClr val="bg1"/>
                </a:solidFill>
                <a:latin typeface="+mn-lt"/>
              </a:rPr>
              <a:t>Forum annuel de la Table de concertation régionale du Haut Saint-Laurent et du Grand Montréal</a:t>
            </a:r>
            <a:br>
              <a:rPr lang="fr-CA" sz="3600" b="1" dirty="0">
                <a:solidFill>
                  <a:schemeClr val="bg1"/>
                </a:solidFill>
                <a:latin typeface="+mn-lt"/>
              </a:rPr>
            </a:br>
            <a:br>
              <a:rPr lang="fr-CA" sz="3600" b="1" dirty="0">
                <a:solidFill>
                  <a:schemeClr val="bg1"/>
                </a:solidFill>
                <a:latin typeface="+mn-lt"/>
              </a:rPr>
            </a:br>
            <a:r>
              <a:rPr lang="fr-CA" sz="2800" dirty="0">
                <a:solidFill>
                  <a:schemeClr val="bg1"/>
                </a:solidFill>
                <a:latin typeface="+mn-lt"/>
              </a:rPr>
              <a:t>Conditions gagnantes des partenariats avec la Fondation de la faune du Québec</a:t>
            </a:r>
            <a:br>
              <a:rPr lang="fr-CA" sz="3600" b="1" dirty="0">
                <a:solidFill>
                  <a:schemeClr val="bg1"/>
                </a:solidFill>
                <a:latin typeface="+mn-lt"/>
              </a:rPr>
            </a:br>
            <a:br>
              <a:rPr lang="fr-CA" sz="3600" b="1" dirty="0">
                <a:solidFill>
                  <a:schemeClr val="bg1"/>
                </a:solidFill>
                <a:latin typeface="+mn-lt"/>
              </a:rPr>
            </a:br>
            <a:br>
              <a:rPr lang="fr-CA" sz="3600" b="1" dirty="0">
                <a:solidFill>
                  <a:schemeClr val="bg1"/>
                </a:solidFill>
                <a:latin typeface="+mn-lt"/>
              </a:rPr>
            </a:br>
            <a:br>
              <a:rPr lang="fr-CA" sz="3600" b="1" dirty="0">
                <a:solidFill>
                  <a:schemeClr val="bg1"/>
                </a:solidFill>
                <a:latin typeface="+mn-lt"/>
              </a:rPr>
            </a:br>
            <a:r>
              <a:rPr lang="fr-CA" sz="36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FA914F-C7F5-1C15-B841-4428E67F3B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2"/>
            </p:custDataLst>
          </p:nvPr>
        </p:nvSpPr>
        <p:spPr>
          <a:xfrm>
            <a:off x="3073916" y="3848016"/>
            <a:ext cx="6044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bg1"/>
                </a:solidFill>
                <a:latin typeface="+mj-lt"/>
              </a:rPr>
              <a:t>6 mai 2025</a:t>
            </a:r>
            <a:r>
              <a:rPr lang="fr-CA" sz="2400" dirty="0">
                <a:solidFill>
                  <a:srgbClr val="D7DF23"/>
                </a:solidFill>
                <a:latin typeface="+mj-lt"/>
              </a:rPr>
              <a:t>|</a:t>
            </a:r>
            <a:r>
              <a:rPr lang="fr-CA" sz="2400" dirty="0">
                <a:solidFill>
                  <a:schemeClr val="bg1"/>
                </a:solidFill>
                <a:latin typeface="+mj-lt"/>
              </a:rPr>
              <a:t> JE Turcotte </a:t>
            </a:r>
          </a:p>
          <a:p>
            <a:pPr algn="ctr"/>
            <a:r>
              <a:rPr lang="fr-CA" sz="2400" dirty="0">
                <a:solidFill>
                  <a:schemeClr val="bg1"/>
                </a:solidFill>
                <a:latin typeface="+mj-lt"/>
              </a:rPr>
              <a:t>Gestionnaire de programmes</a:t>
            </a:r>
            <a:endParaRPr lang="fr-CA" sz="24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08E56B-234B-6052-5564-8EB671D5E0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3237">
            <a:off x="-3765834" y="2774957"/>
            <a:ext cx="6858000" cy="6858000"/>
          </a:xfrm>
          <a:prstGeom prst="rect">
            <a:avLst/>
          </a:prstGeom>
        </p:spPr>
      </p:pic>
      <p:pic>
        <p:nvPicPr>
          <p:cNvPr id="8" name="Image 7" descr="Une image contenant cercle&#10;&#10;Description générée automatiquement">
            <a:extLst>
              <a:ext uri="{FF2B5EF4-FFF2-40B4-BE49-F238E27FC236}">
                <a16:creationId xmlns:a16="http://schemas.microsoft.com/office/drawing/2014/main" id="{22002D97-57FA-2556-65CB-FB8B2B845E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30" y="-33277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2916BA4-9F3F-4A0A-2DB4-E815ACAAA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CA52EB-5198-53CF-44AB-314981891C3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0540" y="511325"/>
            <a:ext cx="10500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800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Fondation de la faune</a:t>
            </a:r>
            <a:endParaRPr kumimoji="0" lang="fr-CA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ans </a:t>
            </a:r>
            <a:r>
              <a:rPr kumimoji="0" lang="fr-C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soutien à la protection et la restauration de</a:t>
            </a:r>
            <a:r>
              <a:rPr lang="fr-CA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fr-C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milieux naturels et </a:t>
            </a:r>
            <a:r>
              <a:rPr lang="fr-CA" sz="2000" dirty="0">
                <a:solidFill>
                  <a:prstClr val="black"/>
                </a:solidFill>
                <a:latin typeface="Calibri" panose="020F0502020204030204"/>
              </a:rPr>
              <a:t>d’</a:t>
            </a:r>
            <a:r>
              <a:rPr kumimoji="0" lang="fr-C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espèces fauniques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24C8DE-C2A5-9276-5820-C18086B8F1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3"/>
            </p:custDataLst>
          </p:nvPr>
        </p:nvSpPr>
        <p:spPr>
          <a:xfrm>
            <a:off x="1597740" y="1465958"/>
            <a:ext cx="920446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faits saillants de la Fondation depuis 40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9 913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projets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 soutenus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dont 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6 112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projets fauniques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CA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122 millions de dollars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projet 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(valeur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 de 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millions de dollars)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CA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59 %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aménagement et restauration, 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19 %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protection et 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20 %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transfert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CA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527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projets en milieu urbain (10 %) 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pour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84%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milieu forestier et agricole 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Ex. 2022-2023: </a:t>
            </a: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721</a:t>
            </a: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demandes déposées et </a:t>
            </a: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564</a:t>
            </a: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projets financés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CA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470 443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hectares restaurés et protégés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CA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CA" b="1" dirty="0">
                <a:solidFill>
                  <a:prstClr val="black"/>
                </a:solidFill>
                <a:latin typeface="Calibri" panose="020F0502020204030204"/>
              </a:rPr>
              <a:t>Espèces vedettes </a:t>
            </a: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: omble de fontaine (2 223 p.), saumon (310 p.),</a:t>
            </a:r>
          </a:p>
          <a:p>
            <a:pPr marL="268288" lvl="1"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2 223 projets en multi-classes fauniques dont les espèces à statut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CA" sz="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350 000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jeunes initiés à la pêche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393181-1622-16F8-6C6A-69F495B2BCD9}"/>
              </a:ext>
            </a:extLst>
          </p:cNvPr>
          <p:cNvSpPr txBox="1"/>
          <p:nvPr/>
        </p:nvSpPr>
        <p:spPr>
          <a:xfrm>
            <a:off x="9301605" y="6627168"/>
            <a:ext cx="233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Québec Couleur Nature, André Behrer</a:t>
            </a:r>
          </a:p>
        </p:txBody>
      </p:sp>
      <p:pic>
        <p:nvPicPr>
          <p:cNvPr id="6" name="Image 5" descr="Une image contenant plein air, loup, mammifère, canidés&#10;&#10;Description générée automatiquement">
            <a:extLst>
              <a:ext uri="{FF2B5EF4-FFF2-40B4-BE49-F238E27FC236}">
                <a16:creationId xmlns:a16="http://schemas.microsoft.com/office/drawing/2014/main" id="{AB2D4331-E80D-C30F-3A09-624195AC90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7" y="4357708"/>
            <a:ext cx="3403882" cy="22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0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2916BA4-9F3F-4A0A-2DB4-E815ACAAA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CA52EB-5198-53CF-44AB-314981891C3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0540" y="511325"/>
            <a:ext cx="1050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Partenaires de la Fondation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24C8DE-C2A5-9276-5820-C18086B8F1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44798" y="1034545"/>
            <a:ext cx="772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Partenaires terrain</a:t>
            </a: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quelques </a:t>
            </a: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2 000 </a:t>
            </a: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promoteurs dont des gestionnaires de territoires fauniques, des organismes de conservation et environnementaux, des villes, des Société d’État, des ministères, institutions d’enseignement, etc.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CA" sz="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Gestionnaires de territoire faunique (Zec, pourvoirie, réserve faunique,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Associations de chasse et de pêche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Organismes de conservation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OBNL environnementaux</a:t>
            </a:r>
            <a:endParaRPr kumimoji="0" lang="fr-CA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Regroupements et sociétés du monde forestier et agricole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Propriétaires d’habitats fauniques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Municipalités et leurs organismes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Établissements de nature, d’enseignement et de recherche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Ministères et organismes gouvernementaux dont les Société d’État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CA" dirty="0">
                <a:solidFill>
                  <a:prstClr val="black"/>
                </a:solidFill>
                <a:latin typeface="Calibri" panose="020F0502020204030204"/>
              </a:rPr>
              <a:t>Autres</a:t>
            </a:r>
            <a:endParaRPr kumimoji="0" lang="fr-CA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CA" sz="1000" b="1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Donateurs ou partenaires: Des milliers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dont plus de 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 majeurs </a:t>
            </a:r>
            <a:r>
              <a:rPr kumimoji="0" lang="fr-C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22-23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mammifère, belette, blanc, neige&#10;&#10;Description générée automatiquement">
            <a:extLst>
              <a:ext uri="{FF2B5EF4-FFF2-40B4-BE49-F238E27FC236}">
                <a16:creationId xmlns:a16="http://schemas.microsoft.com/office/drawing/2014/main" id="{E2F79FD1-BBF5-270C-FE0E-031384DD5C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58" y="3038531"/>
            <a:ext cx="2625393" cy="35702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47A8F7-A58B-C567-99BA-84DF926AAFB5}"/>
              </a:ext>
            </a:extLst>
          </p:cNvPr>
          <p:cNvSpPr txBox="1"/>
          <p:nvPr/>
        </p:nvSpPr>
        <p:spPr>
          <a:xfrm>
            <a:off x="9632308" y="6627168"/>
            <a:ext cx="233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Québec Couleur Nature, Marie Roy</a:t>
            </a:r>
          </a:p>
        </p:txBody>
      </p:sp>
    </p:spTree>
    <p:extLst>
      <p:ext uri="{BB962C8B-B14F-4D97-AF65-F5344CB8AC3E}">
        <p14:creationId xmlns:p14="http://schemas.microsoft.com/office/powerpoint/2010/main" val="127956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2916BA4-9F3F-4A0A-2DB4-E815ACAAA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CA52EB-5198-53CF-44AB-314981891C3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0540" y="511325"/>
            <a:ext cx="10500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Pourquoi cibler les programmes de la Fondation?</a:t>
            </a:r>
          </a:p>
          <a:p>
            <a:endParaRPr lang="fr-CA" sz="800" dirty="0"/>
          </a:p>
          <a:p>
            <a:r>
              <a:rPr lang="fr-CA" sz="2000" dirty="0"/>
              <a:t>CIBLER les milieux naturels prioritaires et les espèces fauniques associées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24C8DE-C2A5-9276-5820-C18086B8F1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56601" y="1417303"/>
            <a:ext cx="94254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Investir les ressources là où les menaces à la biodiversité sont les plus importantes </a:t>
            </a:r>
          </a:p>
          <a:p>
            <a:endParaRPr lang="fr-CA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Cibler les milieux naturels où des mesures de conservation seront effectives, garante de succès </a:t>
            </a:r>
          </a:p>
          <a:p>
            <a:endParaRPr lang="fr-CA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Protéger les sites d’importance locale et régionale pour conserver les habitats essentiels des espèces floristiques et fauniques menacées (HVÉ) </a:t>
            </a:r>
          </a:p>
          <a:p>
            <a:endParaRPr lang="fr-CA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Cibler les zones en lien avec les sites et cibles de la Fondation (à venir)</a:t>
            </a:r>
          </a:p>
          <a:p>
            <a:endParaRPr lang="fr-CA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Démontrer les impacts fauniques et les gains de biodiversité: </a:t>
            </a:r>
            <a:r>
              <a:rPr lang="fr-CA" dirty="0" err="1"/>
              <a:t>p.e</a:t>
            </a:r>
            <a:r>
              <a:rPr lang="fr-CA" dirty="0"/>
              <a:t> connectivité</a:t>
            </a:r>
          </a:p>
        </p:txBody>
      </p:sp>
      <p:pic>
        <p:nvPicPr>
          <p:cNvPr id="8" name="Image 7" descr="Une image contenant mammifère, plein air, neige, lynx&#10;&#10;Description générée automatiquement">
            <a:extLst>
              <a:ext uri="{FF2B5EF4-FFF2-40B4-BE49-F238E27FC236}">
                <a16:creationId xmlns:a16="http://schemas.microsoft.com/office/drawing/2014/main" id="{13B44F72-5FFC-4DED-8C7F-B78B66F468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1" y="4316393"/>
            <a:ext cx="3422784" cy="228163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515C0E-9CAC-6538-E712-BFCDF4B736C0}"/>
              </a:ext>
            </a:extLst>
          </p:cNvPr>
          <p:cNvSpPr txBox="1"/>
          <p:nvPr/>
        </p:nvSpPr>
        <p:spPr>
          <a:xfrm>
            <a:off x="9465505" y="6627168"/>
            <a:ext cx="233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Québec Couleur Nature, André Behrer</a:t>
            </a:r>
          </a:p>
        </p:txBody>
      </p:sp>
    </p:spTree>
    <p:extLst>
      <p:ext uri="{BB962C8B-B14F-4D97-AF65-F5344CB8AC3E}">
        <p14:creationId xmlns:p14="http://schemas.microsoft.com/office/powerpoint/2010/main" val="2399865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2916BA4-9F3F-4A0A-2DB4-E815ACAAA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CA52EB-5198-53CF-44AB-314981891C3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0540" y="511325"/>
            <a:ext cx="10500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Programmes de la Fondation</a:t>
            </a:r>
          </a:p>
          <a:p>
            <a:endParaRPr lang="fr-CA" sz="800" dirty="0"/>
          </a:p>
          <a:p>
            <a:r>
              <a:rPr lang="fr-CA" sz="2000" dirty="0"/>
              <a:t>Plus de 10 programmes et fonds accessibles aux villes: autant d’occasion de partenariat!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24C8DE-C2A5-9276-5820-C18086B8F1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3308" y="1472823"/>
            <a:ext cx="9339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Quel </a:t>
            </a:r>
            <a:r>
              <a:rPr lang="fr-CA" sz="2000" b="1" dirty="0"/>
              <a:t>programme</a:t>
            </a:r>
            <a:r>
              <a:rPr lang="fr-CA" sz="2000" dirty="0"/>
              <a:t> choisir - l’embarras du choix ? </a:t>
            </a:r>
          </a:p>
          <a:p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Quel type d’intervention dois-je envisager?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dirty="0"/>
              <a:t>Protection, restauration, mise en valeur, acquisition ou transfert de connaissances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Est-ce que le milieu ciblé répond aux critères de la Fondation? La faune au centre du projet</a:t>
            </a:r>
          </a:p>
          <a:p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Est-ce que mon projet est susceptible de répondre à l’enjeu (menace) de façon pérenne?</a:t>
            </a:r>
          </a:p>
          <a:p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Est-ce que j’ai l’expertise requise? Sinon qui l’a ou qui me complète?</a:t>
            </a:r>
          </a:p>
          <a:p>
            <a:endParaRPr lang="fr-CA" sz="800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fr-CA" dirty="0"/>
              <a:t>Quels partenaires régionaux peuvent m’aider à réaliser le projet dans quelles conditions?</a:t>
            </a:r>
          </a:p>
        </p:txBody>
      </p:sp>
      <p:pic>
        <p:nvPicPr>
          <p:cNvPr id="7" name="Image 6" descr="Une image contenant mammifère, chevreuil, plein air, arbre&#10;&#10;Description générée automatiquement">
            <a:extLst>
              <a:ext uri="{FF2B5EF4-FFF2-40B4-BE49-F238E27FC236}">
                <a16:creationId xmlns:a16="http://schemas.microsoft.com/office/drawing/2014/main" id="{DBF3B925-13BB-CF13-492D-58FB7D0FB8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36" y="4209623"/>
            <a:ext cx="3465592" cy="23017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8A04D36-4CD0-134A-91DF-9EE9CCBAA52A}"/>
              </a:ext>
            </a:extLst>
          </p:cNvPr>
          <p:cNvSpPr txBox="1"/>
          <p:nvPr/>
        </p:nvSpPr>
        <p:spPr>
          <a:xfrm>
            <a:off x="9301605" y="6518788"/>
            <a:ext cx="233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Orignal84: Michka Belaieff</a:t>
            </a:r>
          </a:p>
        </p:txBody>
      </p:sp>
    </p:spTree>
    <p:extLst>
      <p:ext uri="{BB962C8B-B14F-4D97-AF65-F5344CB8AC3E}">
        <p14:creationId xmlns:p14="http://schemas.microsoft.com/office/powerpoint/2010/main" val="343546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2916BA4-9F3F-4A0A-2DB4-E815ACAAA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CA52EB-5198-53CF-44AB-314981891C3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45526" y="608868"/>
            <a:ext cx="1076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Programmes de la Fondation: </a:t>
            </a:r>
            <a:r>
              <a:rPr lang="fr-CA" sz="2000" dirty="0"/>
              <a:t>soutenir des actions fauniques structurantes et concertées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24C8DE-C2A5-9276-5820-C18086B8F1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704" y="1152552"/>
            <a:ext cx="104314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La concertation, la synergie et le partenariat régional conditions d’un bon projet  </a:t>
            </a:r>
          </a:p>
          <a:p>
            <a:endParaRPr lang="fr-CA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La </a:t>
            </a:r>
            <a:r>
              <a:rPr lang="fr-CA" b="1" dirty="0"/>
              <a:t>planification</a:t>
            </a:r>
            <a:r>
              <a:rPr lang="fr-CA" dirty="0"/>
              <a:t>, la </a:t>
            </a:r>
            <a:r>
              <a:rPr lang="fr-CA" b="1" dirty="0"/>
              <a:t>consultation</a:t>
            </a:r>
            <a:r>
              <a:rPr lang="fr-CA" dirty="0"/>
              <a:t> et/ou la </a:t>
            </a:r>
            <a:r>
              <a:rPr lang="fr-CA" b="1" dirty="0"/>
              <a:t>concertation</a:t>
            </a:r>
            <a:r>
              <a:rPr lang="fr-CA" dirty="0"/>
              <a:t> en AMONT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La </a:t>
            </a:r>
            <a:r>
              <a:rPr lang="fr-CA" b="1" dirty="0"/>
              <a:t>sensibilisation</a:t>
            </a:r>
            <a:r>
              <a:rPr lang="fr-CA" dirty="0"/>
              <a:t> favorisant l’implication des citoyens et utilisateurs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La </a:t>
            </a:r>
            <a:r>
              <a:rPr lang="fr-CA" b="1" dirty="0"/>
              <a:t>mutualisation</a:t>
            </a:r>
            <a:r>
              <a:rPr lang="fr-CA" dirty="0"/>
              <a:t> des projets = garantir une expertise solide et le succès</a:t>
            </a:r>
          </a:p>
          <a:p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L’</a:t>
            </a:r>
            <a:r>
              <a:rPr lang="fr-CA" b="1" dirty="0"/>
              <a:t>implication</a:t>
            </a:r>
            <a:r>
              <a:rPr lang="fr-CA" dirty="0"/>
              <a:t> des OBNL marchant et autres OBNL = pérennisation et suivi</a:t>
            </a:r>
          </a:p>
          <a:p>
            <a:endParaRPr lang="fr-CA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La qualité des </a:t>
            </a:r>
            <a:r>
              <a:rPr lang="fr-CA" b="1" dirty="0"/>
              <a:t>communications</a:t>
            </a:r>
            <a:r>
              <a:rPr lang="fr-CA" dirty="0"/>
              <a:t> avant, pendant et après le projet</a:t>
            </a:r>
          </a:p>
        </p:txBody>
      </p:sp>
      <p:pic>
        <p:nvPicPr>
          <p:cNvPr id="7" name="Image 6" descr="Une image contenant plein air, personne, neige, habits&#10;&#10;Description générée automatiquement">
            <a:extLst>
              <a:ext uri="{FF2B5EF4-FFF2-40B4-BE49-F238E27FC236}">
                <a16:creationId xmlns:a16="http://schemas.microsoft.com/office/drawing/2014/main" id="{D70265A0-DB94-FFCE-FCBB-CF733B73E8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4044508"/>
            <a:ext cx="3621742" cy="25311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7C567E4-18BD-7D86-C981-0A7313787A7A}"/>
              </a:ext>
            </a:extLst>
          </p:cNvPr>
          <p:cNvSpPr txBox="1"/>
          <p:nvPr/>
        </p:nvSpPr>
        <p:spPr>
          <a:xfrm>
            <a:off x="8791775" y="6575611"/>
            <a:ext cx="2918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Association Tawachiche: Pêche en Herbe (pêche blanche)</a:t>
            </a:r>
          </a:p>
        </p:txBody>
      </p:sp>
    </p:spTree>
    <p:extLst>
      <p:ext uri="{BB962C8B-B14F-4D97-AF65-F5344CB8AC3E}">
        <p14:creationId xmlns:p14="http://schemas.microsoft.com/office/powerpoint/2010/main" val="295882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2916BA4-9F3F-4A0A-2DB4-E815ACAAA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1578D0-A461-3E22-B1AA-A91142AE3C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7758" y="367970"/>
            <a:ext cx="1064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/>
              <a:t>Programme de la Fondation: </a:t>
            </a:r>
            <a:r>
              <a:rPr lang="fr-CA" sz="2400" dirty="0"/>
              <a:t>Les 10 commandements ou les clés du succès: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A0729F-7990-A3A1-8526-C8CFDA14E71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77497" y="891190"/>
            <a:ext cx="94707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1. Rencontrer les objectifs des programmes et valeurs de la Fondation</a:t>
            </a:r>
          </a:p>
          <a:p>
            <a:endParaRPr lang="fr-CA" sz="1000" dirty="0"/>
          </a:p>
          <a:p>
            <a:r>
              <a:rPr lang="fr-CA" dirty="0"/>
              <a:t>2. Bien préparer son projet</a:t>
            </a:r>
          </a:p>
          <a:p>
            <a:endParaRPr lang="fr-CA" sz="800" dirty="0"/>
          </a:p>
          <a:p>
            <a:r>
              <a:rPr lang="fr-CA" dirty="0"/>
              <a:t>3. Intervention précoce, cohérente visant un effet permanent</a:t>
            </a:r>
          </a:p>
          <a:p>
            <a:endParaRPr lang="fr-CA" sz="800" dirty="0"/>
          </a:p>
          <a:p>
            <a:r>
              <a:rPr lang="fr-CA" dirty="0"/>
              <a:t>4. Ressources suffisantes au contexte</a:t>
            </a:r>
          </a:p>
          <a:p>
            <a:endParaRPr lang="fr-CA" sz="800" dirty="0"/>
          </a:p>
          <a:p>
            <a:r>
              <a:rPr lang="fr-CA" dirty="0"/>
              <a:t>5. Gestion adaptée et adaptative</a:t>
            </a:r>
          </a:p>
          <a:p>
            <a:endParaRPr lang="fr-CA" sz="800" dirty="0"/>
          </a:p>
          <a:p>
            <a:r>
              <a:rPr lang="fr-CA" dirty="0"/>
              <a:t>6. Excellente coordination</a:t>
            </a:r>
          </a:p>
          <a:p>
            <a:endParaRPr lang="fr-CA" sz="800" dirty="0"/>
          </a:p>
          <a:p>
            <a:r>
              <a:rPr lang="fr-CA" dirty="0"/>
              <a:t>7. Sélection de la ou des bonnes techniques grâce à l’appui des experts</a:t>
            </a:r>
          </a:p>
          <a:p>
            <a:endParaRPr lang="fr-CA" sz="800" dirty="0"/>
          </a:p>
          <a:p>
            <a:r>
              <a:rPr lang="fr-CA" dirty="0"/>
              <a:t>8. Limiter le retour des impacts par de bonnes pratiques de la population et des utilisateurs</a:t>
            </a:r>
          </a:p>
          <a:p>
            <a:endParaRPr lang="fr-CA" sz="800" dirty="0"/>
          </a:p>
          <a:p>
            <a:r>
              <a:rPr lang="fr-CA" dirty="0"/>
              <a:t>9. Assurer des suivis +++</a:t>
            </a:r>
          </a:p>
          <a:p>
            <a:endParaRPr lang="fr-CA" sz="800" dirty="0"/>
          </a:p>
          <a:p>
            <a:r>
              <a:rPr lang="fr-CA" dirty="0"/>
              <a:t>10. Communication des retombées pour les </a:t>
            </a:r>
            <a:r>
              <a:rPr lang="fr-CA" sz="1600" dirty="0"/>
              <a:t>bailleurs de fonds</a:t>
            </a:r>
            <a:endParaRPr lang="fr-CA" dirty="0"/>
          </a:p>
          <a:p>
            <a:endParaRPr lang="fr-CA" sz="800" dirty="0"/>
          </a:p>
          <a:p>
            <a:r>
              <a:rPr lang="fr-CA" dirty="0"/>
              <a:t>Et surtout: </a:t>
            </a:r>
            <a:r>
              <a:rPr lang="fr-CA" b="1" dirty="0"/>
              <a:t>CONTACTER un gestionnaire</a:t>
            </a:r>
            <a:r>
              <a:rPr lang="fr-CA" dirty="0"/>
              <a:t> : éligibilité et priorité</a:t>
            </a:r>
          </a:p>
        </p:txBody>
      </p:sp>
      <p:pic>
        <p:nvPicPr>
          <p:cNvPr id="9" name="Image 8" descr="Une image contenant mammifère, reptile, tortue, plein air&#10;&#10;Description générée automatiquement">
            <a:extLst>
              <a:ext uri="{FF2B5EF4-FFF2-40B4-BE49-F238E27FC236}">
                <a16:creationId xmlns:a16="http://schemas.microsoft.com/office/drawing/2014/main" id="{AC47DEE2-A1B5-B53D-BA9F-2D8CBE552F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86" y="4291765"/>
            <a:ext cx="3836291" cy="23017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48334CA-6370-FA96-FBAF-3D1100303B59}"/>
              </a:ext>
            </a:extLst>
          </p:cNvPr>
          <p:cNvSpPr txBox="1"/>
          <p:nvPr/>
        </p:nvSpPr>
        <p:spPr>
          <a:xfrm>
            <a:off x="9241388" y="6627168"/>
            <a:ext cx="233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Québec Couleur Nature, Céline Perron</a:t>
            </a:r>
          </a:p>
        </p:txBody>
      </p:sp>
    </p:spTree>
    <p:extLst>
      <p:ext uri="{BB962C8B-B14F-4D97-AF65-F5344CB8AC3E}">
        <p14:creationId xmlns:p14="http://schemas.microsoft.com/office/powerpoint/2010/main" val="207248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96A15-8FB7-66DF-B144-6D58F5206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9E2B7D1-8828-E952-ED8B-894370B59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  <p:custDataLst>
              <p:tags r:id="rId1"/>
            </p:custDataLst>
          </p:nvPr>
        </p:nvSpPr>
        <p:spPr>
          <a:xfrm>
            <a:off x="4927908" y="2740742"/>
            <a:ext cx="6054125" cy="2301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CA" sz="1800" i="1" dirty="0">
              <a:solidFill>
                <a:srgbClr val="2A2A2A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314614-26E1-2D6D-699C-30019E09F16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7758" y="367970"/>
            <a:ext cx="1064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/>
              <a:t>Programme de la Fondation: </a:t>
            </a:r>
            <a:r>
              <a:rPr lang="fr-CA" sz="2400" dirty="0"/>
              <a:t>Exemple du Fonds MB: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9229C6-F5F5-4C09-477E-6E46E27607E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77497" y="891190"/>
            <a:ext cx="947075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1. Fonds impliquant d’abord 14 villes puis 49 villes et MRC</a:t>
            </a:r>
          </a:p>
          <a:p>
            <a:endParaRPr lang="fr-CA" sz="1000" dirty="0"/>
          </a:p>
          <a:p>
            <a:r>
              <a:rPr lang="fr-CA" dirty="0"/>
              <a:t>2. Basé sur un partenariat et un partage des coûts: Ville + MELCCFP + Fondation</a:t>
            </a:r>
          </a:p>
          <a:p>
            <a:endParaRPr lang="fr-CA" sz="800" dirty="0"/>
          </a:p>
          <a:p>
            <a:r>
              <a:rPr lang="fr-CA" dirty="0"/>
              <a:t>3. 2 modes d’utilisation des fonds: 100% Fonds MB ou Fonds appariteur (programmes)</a:t>
            </a:r>
          </a:p>
          <a:p>
            <a:endParaRPr lang="fr-CA" sz="800" dirty="0"/>
          </a:p>
          <a:p>
            <a:r>
              <a:rPr lang="fr-CA" dirty="0"/>
              <a:t>4. Certaines MRC fonctionnent par appels de projets</a:t>
            </a:r>
          </a:p>
          <a:p>
            <a:endParaRPr lang="fr-CA" sz="800" dirty="0"/>
          </a:p>
          <a:p>
            <a:r>
              <a:rPr lang="fr-CA" dirty="0"/>
              <a:t>5. Implication des collectivités  et acceptabilité sociale</a:t>
            </a:r>
          </a:p>
          <a:p>
            <a:endParaRPr lang="fr-CA" sz="800" dirty="0"/>
          </a:p>
          <a:p>
            <a:r>
              <a:rPr lang="fr-CA" dirty="0"/>
              <a:t>6. Bonification par des partenaires: SNAP, OBNL, Universités, etc.</a:t>
            </a:r>
          </a:p>
          <a:p>
            <a:endParaRPr lang="fr-CA" sz="800" dirty="0"/>
          </a:p>
          <a:p>
            <a:r>
              <a:rPr lang="fr-CA" dirty="0"/>
              <a:t>7. Plus d’une quarantaine de projets réalisés en conservation, mise en valeur et restauration </a:t>
            </a:r>
          </a:p>
          <a:p>
            <a:endParaRPr lang="fr-CA" sz="800" dirty="0"/>
          </a:p>
          <a:p>
            <a:r>
              <a:rPr lang="fr-CA" dirty="0"/>
              <a:t>8. Adapté aux besoins des villes et MRC avec des fonctionnalités plus souples: date, interventions</a:t>
            </a:r>
          </a:p>
          <a:p>
            <a:endParaRPr lang="fr-CA" sz="800" dirty="0"/>
          </a:p>
          <a:p>
            <a:r>
              <a:rPr lang="fr-CA" dirty="0"/>
              <a:t>9. La Clé: partenariat, implication des collectivités, engagement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294ACB-625C-A8A1-465F-079A74B9DD0A}"/>
              </a:ext>
            </a:extLst>
          </p:cNvPr>
          <p:cNvSpPr txBox="1"/>
          <p:nvPr/>
        </p:nvSpPr>
        <p:spPr>
          <a:xfrm>
            <a:off x="9241388" y="6627168"/>
            <a:ext cx="233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JE Turcotte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1C6C51-A543-44A3-2A29-0FA5A5D75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4070194"/>
            <a:ext cx="4540495" cy="25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50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A414A8BC197A48B3B9BF97F85ED032" ma:contentTypeVersion="18" ma:contentTypeDescription="Crée un document." ma:contentTypeScope="" ma:versionID="c0ff02200bdd289b34b824986bbde571">
  <xsd:schema xmlns:xsd="http://www.w3.org/2001/XMLSchema" xmlns:xs="http://www.w3.org/2001/XMLSchema" xmlns:p="http://schemas.microsoft.com/office/2006/metadata/properties" xmlns:ns2="d087a735-462f-4f84-8e88-6926a9f765ae" xmlns:ns3="c6f45300-d32c-47cc-99a9-78df02162755" targetNamespace="http://schemas.microsoft.com/office/2006/metadata/properties" ma:root="true" ma:fieldsID="feb32cef4352cbf6faf5ac9393b1d0b8" ns2:_="" ns3:_="">
    <xsd:import namespace="d087a735-462f-4f84-8e88-6926a9f765ae"/>
    <xsd:import namespace="c6f45300-d32c-47cc-99a9-78df021627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7a735-462f-4f84-8e88-6926a9f765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f6617676-67c7-4faf-aa31-091d49aff2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45300-d32c-47cc-99a9-78df0216275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ec4752e-65d8-43c5-8d78-ba52193cad51}" ma:internalName="TaxCatchAll" ma:showField="CatchAllData" ma:web="c6f45300-d32c-47cc-99a9-78df021627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87a735-462f-4f84-8e88-6926a9f765ae">
      <Terms xmlns="http://schemas.microsoft.com/office/infopath/2007/PartnerControls"/>
    </lcf76f155ced4ddcb4097134ff3c332f>
    <TaxCatchAll xmlns="c6f45300-d32c-47cc-99a9-78df02162755" xsi:nil="true"/>
  </documentManagement>
</p:properties>
</file>

<file path=customXml/itemProps1.xml><?xml version="1.0" encoding="utf-8"?>
<ds:datastoreItem xmlns:ds="http://schemas.openxmlformats.org/officeDocument/2006/customXml" ds:itemID="{AA2CF2B0-47BC-486A-9812-E8BF26BAEBB6}"/>
</file>

<file path=customXml/itemProps2.xml><?xml version="1.0" encoding="utf-8"?>
<ds:datastoreItem xmlns:ds="http://schemas.openxmlformats.org/officeDocument/2006/customXml" ds:itemID="{C2341908-DC35-4841-B90D-3B2D240FBC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E48B28-2E44-49DE-8838-1200C3FF64AA}"/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919</Words>
  <Application>Microsoft Office PowerPoint</Application>
  <PresentationFormat>Grand écran</PresentationFormat>
  <Paragraphs>142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Thème Office</vt:lpstr>
      <vt:lpstr>Présentation PowerPoint</vt:lpstr>
      <vt:lpstr>Forum annuel de la Table de concertation régionale du Haut Saint-Laurent et du Grand Montréal  Conditions gagnantes des partenariats avec la Fondation de la faune du Québec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plus d’informations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Élodie Barrette</dc:creator>
  <cp:lastModifiedBy>Jean-Éric Turcotte</cp:lastModifiedBy>
  <cp:revision>71</cp:revision>
  <dcterms:created xsi:type="dcterms:W3CDTF">2023-04-28T17:33:38Z</dcterms:created>
  <dcterms:modified xsi:type="dcterms:W3CDTF">2025-04-01T13:52:04Z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0x010100CBA414A8BC197A48B3B9BF97F85ED032</vt:lpwstr>
  </property>
</Properties>
</file>